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5" r:id="rId9"/>
    <p:sldId id="266" r:id="rId10"/>
    <p:sldId id="26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18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de.academic.ru/pictures/dewiki/112/potzberg_panorama_1-1.jpg" TargetMode="External"/><Relationship Id="rId2" Type="http://schemas.openxmlformats.org/officeDocument/2006/relationships/hyperlink" Target="http://www.heidelberg-marketing.de/content/e4227/e925/e4399/e2209/e2513/weinstrasse_ger.jpg" TargetMode="External"/><Relationship Id="rId1" Type="http://schemas.openxmlformats.org/officeDocument/2006/relationships/slideLayout" Target="../slideLayouts/slideLayout2.xml"/><Relationship Id="rId4" Type="http://schemas.openxmlformats.org/officeDocument/2006/relationships/hyperlink" Target="http://www.bestfewo.de/uploads/pics/Westrich-auf-dem-donnersberg-274855_R_K_B_by_Udo-Drews_pixelio.de.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reisefuehrer-deutschland.de/bilder-tipps/rheinland-pfalz/dom-speyer.jpg" TargetMode="External"/><Relationship Id="rId13" Type="http://schemas.openxmlformats.org/officeDocument/2006/relationships/hyperlink" Target="http://www.pfalz.de/files/assets/Blick_Falkenstein.jpg" TargetMode="External"/><Relationship Id="rId3" Type="http://schemas.openxmlformats.org/officeDocument/2006/relationships/hyperlink" Target="http://media-cdn.tripadvisor.com/media/photo-s/01/19/73/f6/schloss-stolzenfels-close.jpg" TargetMode="External"/><Relationship Id="rId7" Type="http://schemas.openxmlformats.org/officeDocument/2006/relationships/hyperlink" Target="http://www.behringer-harald.de/Fotos/SV09/h%F6chster%20berg%20der%20pfalz.jpg" TargetMode="External"/><Relationship Id="rId12" Type="http://schemas.openxmlformats.org/officeDocument/2006/relationships/hyperlink" Target="http://www.deutsche-weinstrasse-pfalz.info/upload/haardt_und_mohnblumen_500.jpg" TargetMode="External"/><Relationship Id="rId2" Type="http://schemas.openxmlformats.org/officeDocument/2006/relationships/hyperlink" Target="http://fonegallery.narod.ru/siren/siren14.htm" TargetMode="External"/><Relationship Id="rId16" Type="http://schemas.openxmlformats.org/officeDocument/2006/relationships/hyperlink" Target="http://www.slovenia.info/pictures/wine_road/1/2005/Ambroz_Svetinje_52954.jpg" TargetMode="External"/><Relationship Id="rId1" Type="http://schemas.openxmlformats.org/officeDocument/2006/relationships/slideLayout" Target="../slideLayouts/slideLayout2.xml"/><Relationship Id="rId6" Type="http://schemas.openxmlformats.org/officeDocument/2006/relationships/hyperlink" Target="http://img.oastatic.com/img/235/235/fit/8412292839334660301/der-donnersberg-ist-die-hoechste-erhebung-in-der-pfalz.jpg" TargetMode="External"/><Relationship Id="rId11" Type="http://schemas.openxmlformats.org/officeDocument/2006/relationships/hyperlink" Target="http://res000.gps-tour.info/redx/tools/mb_image.php/file.x615a6b3443706e6673324e4d6f646a4b507461336f66426e3752433577386b766f586161485357522b31415954316163344365666e773d3d/gid.8/bechhofen.jpg" TargetMode="External"/><Relationship Id="rId5" Type="http://schemas.openxmlformats.org/officeDocument/2006/relationships/hyperlink" Target="http://marcoweber-eifel.de/images/4d0745e4cfec5_weinreben-teaser.jpg" TargetMode="External"/><Relationship Id="rId15" Type="http://schemas.openxmlformats.org/officeDocument/2006/relationships/hyperlink" Target="http://www.essen-und-trinken.de/food/images/topthemen/specials/deutsche-kueche/deutsche-weinstrasse.jpg" TargetMode="External"/><Relationship Id="rId10" Type="http://schemas.openxmlformats.org/officeDocument/2006/relationships/hyperlink" Target="http://mw2.google.com/mw-panoramio/photos/small/42344540.jpg" TargetMode="External"/><Relationship Id="rId4" Type="http://schemas.openxmlformats.org/officeDocument/2006/relationships/hyperlink" Target="http://de.academic.ru/pictures/dewiki/71/Gimmeldingen-weinberg-im-herbst-mit-weinbiet.jpg" TargetMode="External"/><Relationship Id="rId9" Type="http://schemas.openxmlformats.org/officeDocument/2006/relationships/hyperlink" Target="http://mytown.de/poi-images/08/08/15/D/package0/199970.jpg" TargetMode="External"/><Relationship Id="rId14" Type="http://schemas.openxmlformats.org/officeDocument/2006/relationships/hyperlink" Target="http://www.immorent.org/bilder/420/wasgau3833.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1426170"/>
          </a:xfrm>
          <a:prstGeom prst="round2DiagRect">
            <a:avLst/>
          </a:prstGeom>
          <a:ln w="19050">
            <a:solidFill>
              <a:srgbClr val="7030A0"/>
            </a:solidFill>
          </a:ln>
        </p:spPr>
        <p:txBody>
          <a:bodyPr>
            <a:normAutofit fontScale="90000"/>
          </a:bodyPr>
          <a:lstStyle/>
          <a:p>
            <a:r>
              <a:rPr lang="en-US" b="1" i="1" dirty="0" smtClean="0">
                <a:solidFill>
                  <a:srgbClr val="7030A0"/>
                </a:solidFill>
              </a:rPr>
              <a:t>Die </a:t>
            </a:r>
            <a:r>
              <a:rPr lang="en-US" b="1" i="1" dirty="0" err="1" smtClean="0">
                <a:solidFill>
                  <a:srgbClr val="7030A0"/>
                </a:solidFill>
              </a:rPr>
              <a:t>Rheinpfalz</a:t>
            </a:r>
            <a:r>
              <a:rPr lang="en-US" b="1" i="1" dirty="0" smtClean="0">
                <a:solidFill>
                  <a:srgbClr val="7030A0"/>
                </a:solidFill>
              </a:rPr>
              <a:t>.</a:t>
            </a:r>
            <a:br>
              <a:rPr lang="en-US" b="1" i="1" dirty="0" smtClean="0">
                <a:solidFill>
                  <a:srgbClr val="7030A0"/>
                </a:solidFill>
              </a:rPr>
            </a:br>
            <a:r>
              <a:rPr lang="de-DE" sz="2000" b="1" i="1" dirty="0" smtClean="0">
                <a:solidFill>
                  <a:srgbClr val="7030A0"/>
                </a:solidFill>
              </a:rPr>
              <a:t>Die Pfalz ist eine Region in  Südwestdeutschland und liegt im Süden des Bundeslandes Rheinland-</a:t>
            </a:r>
            <a:r>
              <a:rPr lang="en-US" sz="2000" b="1" i="1" dirty="0" smtClean="0">
                <a:solidFill>
                  <a:srgbClr val="7030A0"/>
                </a:solidFill>
              </a:rPr>
              <a:t>P</a:t>
            </a:r>
            <a:r>
              <a:rPr lang="de-DE" sz="2000" b="1" i="1" dirty="0" smtClean="0">
                <a:solidFill>
                  <a:srgbClr val="7030A0"/>
                </a:solidFill>
              </a:rPr>
              <a:t>falz. Sie umfasst 5451,13 km² und hat etwa 1,4 Mio. Einwohner.</a:t>
            </a:r>
            <a:r>
              <a:rPr lang="ru-RU" sz="2000" b="1" i="1" dirty="0" smtClean="0">
                <a:solidFill>
                  <a:srgbClr val="7030A0"/>
                </a:solidFill>
              </a:rPr>
              <a:t/>
            </a:r>
            <a:br>
              <a:rPr lang="ru-RU" sz="2000" b="1" i="1" dirty="0" smtClean="0">
                <a:solidFill>
                  <a:srgbClr val="7030A0"/>
                </a:solidFill>
              </a:rPr>
            </a:br>
            <a:endParaRPr lang="ru-RU" sz="2000" b="1" i="1" dirty="0">
              <a:solidFill>
                <a:srgbClr val="7030A0"/>
              </a:solidFill>
            </a:endParaRPr>
          </a:p>
        </p:txBody>
      </p:sp>
      <p:pic>
        <p:nvPicPr>
          <p:cNvPr id="8196" name="Picture 4" descr="http://media-cdn.tripadvisor.com/media/photo-s/01/19/73/f6/schloss-stolzenfels-close.jpg"/>
          <p:cNvPicPr>
            <a:picLocks noChangeAspect="1" noChangeArrowheads="1"/>
          </p:cNvPicPr>
          <p:nvPr/>
        </p:nvPicPr>
        <p:blipFill>
          <a:blip r:embed="rId2" cstate="print"/>
          <a:srcRect/>
          <a:stretch>
            <a:fillRect/>
          </a:stretch>
        </p:blipFill>
        <p:spPr bwMode="auto">
          <a:xfrm>
            <a:off x="1763688" y="1844824"/>
            <a:ext cx="5527845" cy="4133435"/>
          </a:xfrm>
          <a:prstGeom prst="round2DiagRect">
            <a:avLst/>
          </a:prstGeom>
          <a:noFill/>
          <a:ln w="19050">
            <a:solidFill>
              <a:srgbClr val="7030A0"/>
            </a:solidFill>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6336704"/>
          </a:xfrm>
          <a:ln w="19050">
            <a:solidFill>
              <a:srgbClr val="7030A0"/>
            </a:solidFill>
          </a:ln>
        </p:spPr>
        <p:txBody>
          <a:bodyPr/>
          <a:lstStyle/>
          <a:p>
            <a:r>
              <a:rPr lang="ru-RU" sz="1600" b="1" i="1" u="sng" dirty="0" smtClean="0">
                <a:hlinkClick r:id="rId2"/>
              </a:rPr>
              <a:t>http://www.heidelberg-marketing.de/content/e4227/e925/e4399/e2209/e2513/weinstrasse_ger.jpg</a:t>
            </a:r>
            <a:endParaRPr lang="ru-RU" sz="1600" b="1" i="1" dirty="0" smtClean="0"/>
          </a:p>
          <a:p>
            <a:r>
              <a:rPr lang="ru-RU" sz="1600" b="1" i="1" u="sng" dirty="0" smtClean="0">
                <a:hlinkClick r:id="rId3"/>
              </a:rPr>
              <a:t>http://de.academic.ru/pictures/dewiki/112/potzberg_panorama_1-1.jpg</a:t>
            </a:r>
            <a:endParaRPr lang="ru-RU" sz="1600" b="1" i="1" dirty="0" smtClean="0"/>
          </a:p>
          <a:p>
            <a:r>
              <a:rPr lang="ru-RU" sz="1600" b="1" i="1" u="sng" dirty="0" smtClean="0">
                <a:hlinkClick r:id="rId4"/>
              </a:rPr>
              <a:t>http://www.bestfewo.de/uploads/pics/Westrich-auf-dem-donnersberg-274855_R_K_B_by_Udo-Drews_pixelio.de.jpg</a:t>
            </a:r>
            <a:endParaRPr lang="ru-RU" sz="1600" b="1" i="1" dirty="0" smtClean="0"/>
          </a:p>
          <a:p>
            <a:pPr>
              <a:buNone/>
            </a:pPr>
            <a:r>
              <a:rPr lang="ru-RU" sz="1600" b="1" i="1" dirty="0" smtClean="0"/>
              <a:t> </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a:prstGeom prst="round2DiagRect">
            <a:avLst/>
          </a:prstGeom>
        </p:spPr>
        <p:txBody>
          <a:bodyPr>
            <a:normAutofit/>
          </a:bodyPr>
          <a:lstStyle/>
          <a:p>
            <a:r>
              <a:rPr lang="en-US" sz="2400" b="1" i="1" dirty="0" err="1" smtClean="0">
                <a:solidFill>
                  <a:srgbClr val="7030A0"/>
                </a:solidFill>
              </a:rPr>
              <a:t>Mit</a:t>
            </a:r>
            <a:r>
              <a:rPr lang="en-US" sz="2400" b="1" i="1" dirty="0" smtClean="0">
                <a:solidFill>
                  <a:srgbClr val="7030A0"/>
                </a:solidFill>
              </a:rPr>
              <a:t> </a:t>
            </a:r>
            <a:r>
              <a:rPr lang="en-US" sz="2400" b="1" i="1" dirty="0" err="1" smtClean="0">
                <a:solidFill>
                  <a:srgbClr val="7030A0"/>
                </a:solidFill>
              </a:rPr>
              <a:t>dem</a:t>
            </a:r>
            <a:r>
              <a:rPr lang="en-US" sz="2400" b="1" i="1" dirty="0" smtClean="0">
                <a:solidFill>
                  <a:srgbClr val="7030A0"/>
                </a:solidFill>
              </a:rPr>
              <a:t> </a:t>
            </a:r>
            <a:r>
              <a:rPr lang="en-US" sz="2400" b="1" i="1" dirty="0" err="1" smtClean="0">
                <a:solidFill>
                  <a:srgbClr val="7030A0"/>
                </a:solidFill>
              </a:rPr>
              <a:t>Namen</a:t>
            </a:r>
            <a:r>
              <a:rPr lang="en-US" sz="2400" b="1" i="1" dirty="0" smtClean="0">
                <a:solidFill>
                  <a:srgbClr val="7030A0"/>
                </a:solidFill>
              </a:rPr>
              <a:t> </a:t>
            </a:r>
            <a:r>
              <a:rPr lang="en-US" sz="2400" b="1" i="1" dirty="0" err="1" smtClean="0">
                <a:solidFill>
                  <a:srgbClr val="7030A0"/>
                </a:solidFill>
              </a:rPr>
              <a:t>Rheinpfalz</a:t>
            </a:r>
            <a:r>
              <a:rPr lang="en-US" sz="2400" b="1" i="1" dirty="0" smtClean="0">
                <a:solidFill>
                  <a:srgbClr val="7030A0"/>
                </a:solidFill>
              </a:rPr>
              <a:t> </a:t>
            </a:r>
            <a:r>
              <a:rPr lang="en-US" sz="2400" b="1" i="1" dirty="0" err="1" smtClean="0">
                <a:solidFill>
                  <a:srgbClr val="7030A0"/>
                </a:solidFill>
              </a:rPr>
              <a:t>verbindet</a:t>
            </a:r>
            <a:r>
              <a:rPr lang="en-US" sz="2400" b="1" i="1" dirty="0" smtClean="0">
                <a:solidFill>
                  <a:srgbClr val="7030A0"/>
                </a:solidFill>
              </a:rPr>
              <a:t> </a:t>
            </a:r>
            <a:r>
              <a:rPr lang="en-US" sz="2400" b="1" i="1" dirty="0" err="1" smtClean="0">
                <a:solidFill>
                  <a:srgbClr val="7030A0"/>
                </a:solidFill>
              </a:rPr>
              <a:t>sich</a:t>
            </a:r>
            <a:r>
              <a:rPr lang="en-US" sz="2400" b="1" i="1" dirty="0" smtClean="0">
                <a:solidFill>
                  <a:srgbClr val="7030A0"/>
                </a:solidFill>
              </a:rPr>
              <a:t> </a:t>
            </a:r>
            <a:r>
              <a:rPr lang="en-US" sz="2400" b="1" i="1" dirty="0" err="1" smtClean="0">
                <a:solidFill>
                  <a:srgbClr val="7030A0"/>
                </a:solidFill>
              </a:rPr>
              <a:t>sofort</a:t>
            </a:r>
            <a:r>
              <a:rPr lang="en-US" sz="2400" b="1" i="1" dirty="0" smtClean="0">
                <a:solidFill>
                  <a:srgbClr val="7030A0"/>
                </a:solidFill>
              </a:rPr>
              <a:t> die </a:t>
            </a:r>
            <a:r>
              <a:rPr lang="en-US" sz="2400" b="1" i="1" dirty="0" err="1" smtClean="0">
                <a:solidFill>
                  <a:srgbClr val="7030A0"/>
                </a:solidFill>
              </a:rPr>
              <a:t>Vorstellung</a:t>
            </a:r>
            <a:r>
              <a:rPr lang="en-US" sz="2400" b="1" i="1" dirty="0" smtClean="0">
                <a:solidFill>
                  <a:srgbClr val="7030A0"/>
                </a:solidFill>
              </a:rPr>
              <a:t> von </a:t>
            </a:r>
            <a:r>
              <a:rPr lang="en-US" sz="2400" b="1" i="1" dirty="0" err="1" smtClean="0">
                <a:solidFill>
                  <a:srgbClr val="7030A0"/>
                </a:solidFill>
              </a:rPr>
              <a:t>Wein</a:t>
            </a:r>
            <a:r>
              <a:rPr lang="en-US" sz="2400" b="1" i="1" dirty="0" smtClean="0">
                <a:solidFill>
                  <a:srgbClr val="7030A0"/>
                </a:solidFill>
              </a:rPr>
              <a:t>. </a:t>
            </a:r>
            <a:r>
              <a:rPr lang="en-US" sz="2400" b="1" i="1" dirty="0" err="1" smtClean="0">
                <a:solidFill>
                  <a:srgbClr val="7030A0"/>
                </a:solidFill>
              </a:rPr>
              <a:t>Aber</a:t>
            </a:r>
            <a:r>
              <a:rPr lang="en-US" sz="2400" b="1" i="1" dirty="0" smtClean="0">
                <a:solidFill>
                  <a:srgbClr val="7030A0"/>
                </a:solidFill>
              </a:rPr>
              <a:t> </a:t>
            </a:r>
            <a:r>
              <a:rPr lang="en-US" sz="2400" b="1" i="1" dirty="0" err="1" smtClean="0">
                <a:solidFill>
                  <a:srgbClr val="7030A0"/>
                </a:solidFill>
              </a:rPr>
              <a:t>der</a:t>
            </a:r>
            <a:r>
              <a:rPr lang="en-US" sz="2400" b="1" i="1" dirty="0" smtClean="0">
                <a:solidFill>
                  <a:srgbClr val="7030A0"/>
                </a:solidFill>
              </a:rPr>
              <a:t> </a:t>
            </a:r>
            <a:r>
              <a:rPr lang="en-US" sz="2400" b="1" i="1" dirty="0" err="1" smtClean="0">
                <a:solidFill>
                  <a:srgbClr val="7030A0"/>
                </a:solidFill>
              </a:rPr>
              <a:t>Wein</a:t>
            </a:r>
            <a:r>
              <a:rPr lang="en-US" sz="2400" b="1" i="1" dirty="0" smtClean="0">
                <a:solidFill>
                  <a:srgbClr val="7030A0"/>
                </a:solidFill>
              </a:rPr>
              <a:t> </a:t>
            </a:r>
            <a:r>
              <a:rPr lang="en-US" sz="2400" b="1" i="1" dirty="0" err="1" smtClean="0">
                <a:solidFill>
                  <a:srgbClr val="7030A0"/>
                </a:solidFill>
              </a:rPr>
              <a:t>ist</a:t>
            </a:r>
            <a:r>
              <a:rPr lang="en-US" sz="2400" b="1" i="1" dirty="0" smtClean="0">
                <a:solidFill>
                  <a:srgbClr val="7030A0"/>
                </a:solidFill>
              </a:rPr>
              <a:t> </a:t>
            </a:r>
            <a:r>
              <a:rPr lang="en-US" sz="2400" b="1" i="1" dirty="0" err="1" smtClean="0">
                <a:solidFill>
                  <a:srgbClr val="7030A0"/>
                </a:solidFill>
              </a:rPr>
              <a:t>nur</a:t>
            </a:r>
            <a:r>
              <a:rPr lang="en-US" sz="2400" b="1" i="1" dirty="0" smtClean="0">
                <a:solidFill>
                  <a:srgbClr val="7030A0"/>
                </a:solidFill>
              </a:rPr>
              <a:t> </a:t>
            </a:r>
            <a:r>
              <a:rPr lang="en-US" sz="2400" b="1" i="1" dirty="0" err="1" smtClean="0">
                <a:solidFill>
                  <a:srgbClr val="7030A0"/>
                </a:solidFill>
              </a:rPr>
              <a:t>eine</a:t>
            </a:r>
            <a:r>
              <a:rPr lang="en-US" sz="2400" b="1" i="1" dirty="0" smtClean="0">
                <a:solidFill>
                  <a:srgbClr val="7030A0"/>
                </a:solidFill>
              </a:rPr>
              <a:t> </a:t>
            </a:r>
            <a:r>
              <a:rPr lang="en-US" sz="2400" b="1" i="1" dirty="0" err="1" smtClean="0">
                <a:solidFill>
                  <a:srgbClr val="7030A0"/>
                </a:solidFill>
              </a:rPr>
              <a:t>der</a:t>
            </a:r>
            <a:r>
              <a:rPr lang="en-US" sz="2400" b="1" i="1" dirty="0" smtClean="0">
                <a:solidFill>
                  <a:srgbClr val="7030A0"/>
                </a:solidFill>
              </a:rPr>
              <a:t> </a:t>
            </a:r>
            <a:r>
              <a:rPr lang="en-US" sz="2400" b="1" i="1" dirty="0" err="1" smtClean="0">
                <a:solidFill>
                  <a:srgbClr val="7030A0"/>
                </a:solidFill>
              </a:rPr>
              <a:t>großen</a:t>
            </a:r>
            <a:r>
              <a:rPr lang="en-US" sz="2400" b="1" i="1" dirty="0" smtClean="0">
                <a:solidFill>
                  <a:srgbClr val="7030A0"/>
                </a:solidFill>
              </a:rPr>
              <a:t> </a:t>
            </a:r>
            <a:r>
              <a:rPr lang="en-US" sz="2400" b="1" i="1" dirty="0" err="1" smtClean="0">
                <a:solidFill>
                  <a:srgbClr val="7030A0"/>
                </a:solidFill>
              </a:rPr>
              <a:t>Segnungen</a:t>
            </a:r>
            <a:r>
              <a:rPr lang="en-US" sz="2400" b="1" i="1" dirty="0" smtClean="0">
                <a:solidFill>
                  <a:srgbClr val="7030A0"/>
                </a:solidFill>
              </a:rPr>
              <a:t> dieses </a:t>
            </a:r>
            <a:r>
              <a:rPr lang="en-US" sz="2400" b="1" i="1" dirty="0" err="1" smtClean="0">
                <a:solidFill>
                  <a:srgbClr val="7030A0"/>
                </a:solidFill>
              </a:rPr>
              <a:t>Landes</a:t>
            </a:r>
            <a:r>
              <a:rPr lang="en-US" sz="2400" b="1" i="1" dirty="0" smtClean="0">
                <a:solidFill>
                  <a:srgbClr val="7030A0"/>
                </a:solidFill>
              </a:rPr>
              <a:t>, </a:t>
            </a:r>
            <a:r>
              <a:rPr lang="en-US" sz="2400" b="1" i="1" dirty="0" err="1" smtClean="0">
                <a:solidFill>
                  <a:srgbClr val="7030A0"/>
                </a:solidFill>
              </a:rPr>
              <a:t>dessen</a:t>
            </a:r>
            <a:r>
              <a:rPr lang="en-US" sz="2400" b="1" i="1" dirty="0" smtClean="0">
                <a:solidFill>
                  <a:srgbClr val="7030A0"/>
                </a:solidFill>
              </a:rPr>
              <a:t> </a:t>
            </a:r>
            <a:r>
              <a:rPr lang="en-US" sz="2400" b="1" i="1" dirty="0" err="1" smtClean="0">
                <a:solidFill>
                  <a:srgbClr val="7030A0"/>
                </a:solidFill>
              </a:rPr>
              <a:t>mannigfaltige</a:t>
            </a:r>
            <a:r>
              <a:rPr lang="en-US" sz="2400" b="1" i="1" dirty="0" smtClean="0">
                <a:solidFill>
                  <a:srgbClr val="7030A0"/>
                </a:solidFill>
              </a:rPr>
              <a:t> </a:t>
            </a:r>
            <a:r>
              <a:rPr lang="en-US" sz="2400" b="1" i="1" dirty="0" err="1" smtClean="0">
                <a:solidFill>
                  <a:srgbClr val="7030A0"/>
                </a:solidFill>
              </a:rPr>
              <a:t>Schönheiten</a:t>
            </a:r>
            <a:r>
              <a:rPr lang="en-US" sz="2400" b="1" i="1" dirty="0" smtClean="0">
                <a:solidFill>
                  <a:srgbClr val="7030A0"/>
                </a:solidFill>
              </a:rPr>
              <a:t> hinter </a:t>
            </a:r>
            <a:r>
              <a:rPr lang="en-US" sz="2400" b="1" i="1" dirty="0" err="1" smtClean="0">
                <a:solidFill>
                  <a:srgbClr val="7030A0"/>
                </a:solidFill>
              </a:rPr>
              <a:t>seinen</a:t>
            </a:r>
            <a:r>
              <a:rPr lang="en-US" sz="2400" b="1" i="1" dirty="0" smtClean="0">
                <a:solidFill>
                  <a:srgbClr val="7030A0"/>
                </a:solidFill>
              </a:rPr>
              <a:t> </a:t>
            </a:r>
            <a:r>
              <a:rPr lang="en-US" sz="2400" b="1" i="1" dirty="0" err="1" smtClean="0">
                <a:solidFill>
                  <a:srgbClr val="7030A0"/>
                </a:solidFill>
              </a:rPr>
              <a:t>Grenzen</a:t>
            </a:r>
            <a:r>
              <a:rPr lang="en-US" sz="2400" b="1" i="1" dirty="0" smtClean="0">
                <a:solidFill>
                  <a:srgbClr val="7030A0"/>
                </a:solidFill>
              </a:rPr>
              <a:t> </a:t>
            </a:r>
            <a:r>
              <a:rPr lang="en-US" sz="2400" b="1" i="1" dirty="0" err="1" smtClean="0">
                <a:solidFill>
                  <a:srgbClr val="7030A0"/>
                </a:solidFill>
              </a:rPr>
              <a:t>vielzuwenig</a:t>
            </a:r>
            <a:r>
              <a:rPr lang="en-US" sz="2400" b="1" i="1" dirty="0" smtClean="0">
                <a:solidFill>
                  <a:srgbClr val="7030A0"/>
                </a:solidFill>
              </a:rPr>
              <a:t> </a:t>
            </a:r>
            <a:r>
              <a:rPr lang="en-US" sz="2400" b="1" i="1" dirty="0" err="1" smtClean="0">
                <a:solidFill>
                  <a:srgbClr val="7030A0"/>
                </a:solidFill>
              </a:rPr>
              <a:t>bekannt</a:t>
            </a:r>
            <a:r>
              <a:rPr lang="en-US" sz="2400" b="1" i="1" dirty="0" smtClean="0">
                <a:solidFill>
                  <a:srgbClr val="7030A0"/>
                </a:solidFill>
              </a:rPr>
              <a:t> </a:t>
            </a:r>
            <a:r>
              <a:rPr lang="en-US" sz="2400" b="1" i="1" dirty="0" err="1" smtClean="0">
                <a:solidFill>
                  <a:srgbClr val="7030A0"/>
                </a:solidFill>
              </a:rPr>
              <a:t>sind</a:t>
            </a:r>
            <a:r>
              <a:rPr lang="en-US" sz="2400" b="1" i="1" dirty="0" smtClean="0">
                <a:solidFill>
                  <a:srgbClr val="7030A0"/>
                </a:solidFill>
              </a:rPr>
              <a:t>.</a:t>
            </a:r>
            <a:r>
              <a:rPr lang="ru-RU" sz="2400" b="1" i="1" dirty="0" smtClean="0">
                <a:solidFill>
                  <a:srgbClr val="7030A0"/>
                </a:solidFill>
              </a:rPr>
              <a:t/>
            </a:r>
            <a:br>
              <a:rPr lang="ru-RU" sz="2400" b="1" i="1" dirty="0" smtClean="0">
                <a:solidFill>
                  <a:srgbClr val="7030A0"/>
                </a:solidFill>
              </a:rPr>
            </a:br>
            <a:endParaRPr lang="ru-RU" sz="2400" b="1" i="1" dirty="0">
              <a:solidFill>
                <a:srgbClr val="7030A0"/>
              </a:solidFill>
            </a:endParaRPr>
          </a:p>
        </p:txBody>
      </p:sp>
      <p:sp>
        <p:nvSpPr>
          <p:cNvPr id="12" name="Прямоугольник с двумя скругленными противолежащими углами 11"/>
          <p:cNvSpPr/>
          <p:nvPr/>
        </p:nvSpPr>
        <p:spPr>
          <a:xfrm rot="10800000" flipV="1">
            <a:off x="323528" y="6021288"/>
            <a:ext cx="4968552" cy="408623"/>
          </a:xfrm>
          <a:prstGeom prst="round2DiagRect">
            <a:avLst/>
          </a:prstGeom>
          <a:ln w="19050">
            <a:solidFill>
              <a:srgbClr val="7030A0"/>
            </a:solidFill>
          </a:ln>
        </p:spPr>
        <p:txBody>
          <a:bodyPr wrap="square">
            <a:spAutoFit/>
          </a:bodyPr>
          <a:lstStyle/>
          <a:p>
            <a:pPr algn="ctr"/>
            <a:r>
              <a:rPr lang="de-DE" b="1" i="1" dirty="0" smtClean="0">
                <a:solidFill>
                  <a:srgbClr val="7030A0"/>
                </a:solidFill>
              </a:rPr>
              <a:t>Weinberge in Neustadt an der Weinstraße</a:t>
            </a:r>
            <a:endParaRPr lang="ru-RU" b="1" i="1" dirty="0">
              <a:solidFill>
                <a:srgbClr val="7030A0"/>
              </a:solidFill>
            </a:endParaRPr>
          </a:p>
        </p:txBody>
      </p:sp>
      <p:sp>
        <p:nvSpPr>
          <p:cNvPr id="14" name="Прямоугольник с двумя скругленными противолежащими углами 13"/>
          <p:cNvSpPr/>
          <p:nvPr/>
        </p:nvSpPr>
        <p:spPr>
          <a:xfrm rot="10800000" flipV="1">
            <a:off x="5652120" y="5122813"/>
            <a:ext cx="3024336" cy="715089"/>
          </a:xfrm>
          <a:prstGeom prst="round2DiagRect">
            <a:avLst/>
          </a:prstGeom>
          <a:ln w="19050">
            <a:solidFill>
              <a:srgbClr val="7030A0"/>
            </a:solidFill>
          </a:ln>
        </p:spPr>
        <p:txBody>
          <a:bodyPr wrap="square">
            <a:spAutoFit/>
          </a:bodyPr>
          <a:lstStyle/>
          <a:p>
            <a:pPr algn="ctr"/>
            <a:r>
              <a:rPr lang="de-DE" b="1" i="1" dirty="0" smtClean="0">
                <a:solidFill>
                  <a:srgbClr val="7030A0"/>
                </a:solidFill>
              </a:rPr>
              <a:t>Wichtiger Wirtschaftszweig:</a:t>
            </a:r>
            <a:br>
              <a:rPr lang="de-DE" b="1" i="1" dirty="0" smtClean="0">
                <a:solidFill>
                  <a:srgbClr val="7030A0"/>
                </a:solidFill>
              </a:rPr>
            </a:br>
            <a:r>
              <a:rPr lang="de-DE" b="1" i="1" dirty="0" smtClean="0">
                <a:solidFill>
                  <a:srgbClr val="7030A0"/>
                </a:solidFill>
              </a:rPr>
              <a:t>der Weinbau</a:t>
            </a:r>
            <a:endParaRPr lang="ru-RU" b="1" i="1" dirty="0">
              <a:solidFill>
                <a:srgbClr val="7030A0"/>
              </a:solidFill>
            </a:endParaRPr>
          </a:p>
        </p:txBody>
      </p:sp>
      <p:pic>
        <p:nvPicPr>
          <p:cNvPr id="7170" name="Picture 2" descr="Картинка 7 из 131"/>
          <p:cNvPicPr>
            <a:picLocks noChangeAspect="1" noChangeArrowheads="1"/>
          </p:cNvPicPr>
          <p:nvPr/>
        </p:nvPicPr>
        <p:blipFill>
          <a:blip r:embed="rId2" cstate="print"/>
          <a:srcRect/>
          <a:stretch>
            <a:fillRect/>
          </a:stretch>
        </p:blipFill>
        <p:spPr bwMode="auto">
          <a:xfrm>
            <a:off x="323528" y="2204864"/>
            <a:ext cx="4991100" cy="3810000"/>
          </a:xfrm>
          <a:prstGeom prst="round2DiagRect">
            <a:avLst/>
          </a:prstGeom>
          <a:noFill/>
          <a:ln w="19050">
            <a:solidFill>
              <a:srgbClr val="7030A0"/>
            </a:solidFill>
          </a:ln>
        </p:spPr>
      </p:pic>
      <p:pic>
        <p:nvPicPr>
          <p:cNvPr id="7172" name="Picture 4" descr="http://marcoweber-eifel.de/images/4d0745e4cfec5_weinreben-teaser.jpg"/>
          <p:cNvPicPr>
            <a:picLocks noChangeAspect="1" noChangeArrowheads="1"/>
          </p:cNvPicPr>
          <p:nvPr/>
        </p:nvPicPr>
        <p:blipFill>
          <a:blip r:embed="rId3" cstate="print"/>
          <a:srcRect/>
          <a:stretch>
            <a:fillRect/>
          </a:stretch>
        </p:blipFill>
        <p:spPr bwMode="auto">
          <a:xfrm>
            <a:off x="5652120" y="2204864"/>
            <a:ext cx="2952328" cy="2952328"/>
          </a:xfrm>
          <a:prstGeom prst="round2DiagRect">
            <a:avLst/>
          </a:prstGeom>
          <a:noFill/>
          <a:ln w="19050">
            <a:solidFill>
              <a:srgbClr val="7030A0"/>
            </a:solidFill>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rot="10800000" flipV="1">
            <a:off x="683568" y="160342"/>
            <a:ext cx="7704856" cy="1077218"/>
          </a:xfrm>
          <a:prstGeom prst="rect">
            <a:avLst/>
          </a:prstGeom>
          <a:ln w="19050">
            <a:solidFill>
              <a:srgbClr val="7030A0"/>
            </a:solidFill>
          </a:ln>
        </p:spPr>
        <p:txBody>
          <a:bodyPr wrap="square">
            <a:spAutoFit/>
          </a:bodyPr>
          <a:lstStyle/>
          <a:p>
            <a:pPr algn="ctr"/>
            <a:r>
              <a:rPr lang="de-DE" sz="3200" b="1" i="1" dirty="0" smtClean="0">
                <a:solidFill>
                  <a:srgbClr val="7030A0"/>
                </a:solidFill>
              </a:rPr>
              <a:t>Höchster Berg der Pfalz:</a:t>
            </a:r>
            <a:br>
              <a:rPr lang="de-DE" sz="3200" b="1" i="1" dirty="0" smtClean="0">
                <a:solidFill>
                  <a:srgbClr val="7030A0"/>
                </a:solidFill>
              </a:rPr>
            </a:br>
            <a:r>
              <a:rPr lang="de-DE" sz="3200" b="1" i="1" dirty="0" smtClean="0">
                <a:solidFill>
                  <a:srgbClr val="7030A0"/>
                </a:solidFill>
              </a:rPr>
              <a:t>der </a:t>
            </a:r>
            <a:r>
              <a:rPr lang="de-DE" sz="3200" b="1" i="1" dirty="0" err="1" smtClean="0">
                <a:solidFill>
                  <a:srgbClr val="7030A0"/>
                </a:solidFill>
              </a:rPr>
              <a:t>Donnersberg</a:t>
            </a:r>
            <a:endParaRPr lang="ru-RU" sz="3200" b="1" i="1" dirty="0">
              <a:solidFill>
                <a:srgbClr val="7030A0"/>
              </a:solidFill>
            </a:endParaRPr>
          </a:p>
        </p:txBody>
      </p:sp>
      <p:pic>
        <p:nvPicPr>
          <p:cNvPr id="6146" name="Picture 2" descr="http://img.oastatic.com/img/235/235/fit/8412292839334660301/der-donnersberg-ist-die-hoechste-erhebung-in-der-pfalz.jpg"/>
          <p:cNvPicPr>
            <a:picLocks noGrp="1" noChangeAspect="1" noChangeArrowheads="1"/>
          </p:cNvPicPr>
          <p:nvPr>
            <p:ph idx="1"/>
          </p:nvPr>
        </p:nvPicPr>
        <p:blipFill>
          <a:blip r:embed="rId2" cstate="print"/>
          <a:srcRect/>
          <a:stretch>
            <a:fillRect/>
          </a:stretch>
        </p:blipFill>
        <p:spPr bwMode="auto">
          <a:xfrm>
            <a:off x="4788024" y="1916832"/>
            <a:ext cx="3672383" cy="3672383"/>
          </a:xfrm>
          <a:prstGeom prst="round2DiagRect">
            <a:avLst/>
          </a:prstGeom>
          <a:noFill/>
          <a:ln w="19050">
            <a:solidFill>
              <a:srgbClr val="7030A0"/>
            </a:solidFill>
          </a:ln>
        </p:spPr>
      </p:pic>
      <p:pic>
        <p:nvPicPr>
          <p:cNvPr id="6148" name="Picture 4" descr="http://www.behringer-harald.de/Fotos/SV09/h%F6chster%20berg%20der%20pfalz.jpg"/>
          <p:cNvPicPr>
            <a:picLocks noChangeAspect="1" noChangeArrowheads="1"/>
          </p:cNvPicPr>
          <p:nvPr/>
        </p:nvPicPr>
        <p:blipFill>
          <a:blip r:embed="rId3" cstate="print"/>
          <a:srcRect/>
          <a:stretch>
            <a:fillRect/>
          </a:stretch>
        </p:blipFill>
        <p:spPr bwMode="auto">
          <a:xfrm>
            <a:off x="539552" y="1988840"/>
            <a:ext cx="3833124" cy="2880320"/>
          </a:xfrm>
          <a:prstGeom prst="round2DiagRect">
            <a:avLst/>
          </a:prstGeom>
          <a:noFill/>
          <a:ln w="19050">
            <a:solidFill>
              <a:srgbClr val="7030A0"/>
            </a:solidFill>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с двумя скругленными противолежащими углами 4"/>
          <p:cNvSpPr/>
          <p:nvPr/>
        </p:nvSpPr>
        <p:spPr>
          <a:xfrm>
            <a:off x="971600" y="260648"/>
            <a:ext cx="7416824" cy="1191816"/>
          </a:xfrm>
          <a:prstGeom prst="round2DiagRect">
            <a:avLst/>
          </a:prstGeom>
          <a:ln w="19050">
            <a:solidFill>
              <a:srgbClr val="7030A0"/>
            </a:solidFill>
          </a:ln>
        </p:spPr>
        <p:txBody>
          <a:bodyPr wrap="square">
            <a:spAutoFit/>
          </a:bodyPr>
          <a:lstStyle/>
          <a:p>
            <a:pPr algn="ctr"/>
            <a:r>
              <a:rPr lang="de-DE" sz="3200" b="1" i="1" dirty="0" smtClean="0">
                <a:solidFill>
                  <a:srgbClr val="7030A0"/>
                </a:solidFill>
              </a:rPr>
              <a:t>Weltkulturerbe:</a:t>
            </a:r>
            <a:br>
              <a:rPr lang="de-DE" sz="3200" b="1" i="1" dirty="0" smtClean="0">
                <a:solidFill>
                  <a:srgbClr val="7030A0"/>
                </a:solidFill>
              </a:rPr>
            </a:br>
            <a:r>
              <a:rPr lang="de-DE" sz="3200" b="1" i="1" dirty="0" smtClean="0">
                <a:solidFill>
                  <a:srgbClr val="7030A0"/>
                </a:solidFill>
              </a:rPr>
              <a:t>der Speyerer- Dom</a:t>
            </a:r>
            <a:endParaRPr lang="ru-RU" sz="3200" b="1" i="1" dirty="0">
              <a:solidFill>
                <a:srgbClr val="7030A0"/>
              </a:solidFill>
            </a:endParaRPr>
          </a:p>
        </p:txBody>
      </p:sp>
      <p:pic>
        <p:nvPicPr>
          <p:cNvPr id="5122" name="Picture 2" descr="http://www.reisefuehrer-deutschland.de/bilder-tipps/rheinland-pfalz/dom-speyer.jpg"/>
          <p:cNvPicPr>
            <a:picLocks noGrp="1" noChangeAspect="1" noChangeArrowheads="1"/>
          </p:cNvPicPr>
          <p:nvPr>
            <p:ph idx="1"/>
          </p:nvPr>
        </p:nvPicPr>
        <p:blipFill>
          <a:blip r:embed="rId2" cstate="print"/>
          <a:srcRect/>
          <a:stretch>
            <a:fillRect/>
          </a:stretch>
        </p:blipFill>
        <p:spPr bwMode="auto">
          <a:xfrm>
            <a:off x="2267744" y="1789680"/>
            <a:ext cx="4711921" cy="4087592"/>
          </a:xfrm>
          <a:prstGeom prst="round2DiagRect">
            <a:avLst/>
          </a:prstGeom>
          <a:noFill/>
          <a:ln w="19050">
            <a:solidFill>
              <a:srgbClr val="7030A0"/>
            </a:solidFill>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a:bodyPr>
          <a:lstStyle/>
          <a:p>
            <a:r>
              <a:rPr lang="en-US" sz="2000" b="1" i="1" dirty="0" smtClean="0">
                <a:solidFill>
                  <a:srgbClr val="7030A0"/>
                </a:solidFill>
              </a:rPr>
              <a:t>Das Land hat </a:t>
            </a:r>
            <a:r>
              <a:rPr lang="en-US" sz="2000" b="1" i="1" dirty="0" err="1" smtClean="0">
                <a:solidFill>
                  <a:srgbClr val="7030A0"/>
                </a:solidFill>
              </a:rPr>
              <a:t>eine</a:t>
            </a:r>
            <a:r>
              <a:rPr lang="en-US" sz="2000" b="1" i="1" dirty="0" smtClean="0">
                <a:solidFill>
                  <a:srgbClr val="7030A0"/>
                </a:solidFill>
              </a:rPr>
              <a:t> </a:t>
            </a:r>
            <a:r>
              <a:rPr lang="en-US" sz="2000" b="1" i="1" dirty="0" err="1" smtClean="0">
                <a:solidFill>
                  <a:srgbClr val="7030A0"/>
                </a:solidFill>
              </a:rPr>
              <a:t>natürlichen</a:t>
            </a:r>
            <a:r>
              <a:rPr lang="en-US" sz="2000" b="1" i="1" dirty="0" smtClean="0">
                <a:solidFill>
                  <a:srgbClr val="7030A0"/>
                </a:solidFill>
              </a:rPr>
              <a:t> </a:t>
            </a:r>
            <a:r>
              <a:rPr lang="en-US" sz="2000" b="1" i="1" dirty="0" err="1" smtClean="0">
                <a:solidFill>
                  <a:srgbClr val="7030A0"/>
                </a:solidFill>
              </a:rPr>
              <a:t>dreifachen</a:t>
            </a:r>
            <a:r>
              <a:rPr lang="en-US" sz="2000" b="1" i="1" dirty="0" smtClean="0">
                <a:solidFill>
                  <a:srgbClr val="7030A0"/>
                </a:solidFill>
              </a:rPr>
              <a:t> </a:t>
            </a:r>
            <a:r>
              <a:rPr lang="en-US" sz="2000" b="1" i="1" dirty="0" err="1" smtClean="0">
                <a:solidFill>
                  <a:srgbClr val="7030A0"/>
                </a:solidFill>
              </a:rPr>
              <a:t>Aufbau</a:t>
            </a:r>
            <a:r>
              <a:rPr lang="en-US" sz="2000" b="1" i="1" dirty="0" smtClean="0">
                <a:solidFill>
                  <a:srgbClr val="7030A0"/>
                </a:solidFill>
              </a:rPr>
              <a:t>: die </a:t>
            </a:r>
            <a:r>
              <a:rPr lang="en-US" sz="2000" b="1" i="1" dirty="0" err="1" smtClean="0">
                <a:solidFill>
                  <a:srgbClr val="7030A0"/>
                </a:solidFill>
              </a:rPr>
              <a:t>weite</a:t>
            </a:r>
            <a:r>
              <a:rPr lang="en-US" sz="2000" b="1" i="1" dirty="0" smtClean="0">
                <a:solidFill>
                  <a:srgbClr val="7030A0"/>
                </a:solidFill>
              </a:rPr>
              <a:t> </a:t>
            </a:r>
            <a:r>
              <a:rPr lang="en-US" sz="2000" b="1" i="1" dirty="0" err="1" smtClean="0">
                <a:solidFill>
                  <a:srgbClr val="7030A0"/>
                </a:solidFill>
              </a:rPr>
              <a:t>Rheinebene</a:t>
            </a:r>
            <a:r>
              <a:rPr lang="en-US" sz="2000" b="1" i="1" dirty="0" smtClean="0">
                <a:solidFill>
                  <a:srgbClr val="7030A0"/>
                </a:solidFill>
              </a:rPr>
              <a:t>, den </a:t>
            </a:r>
            <a:r>
              <a:rPr lang="en-US" sz="2000" b="1" i="1" dirty="0" err="1" smtClean="0">
                <a:solidFill>
                  <a:srgbClr val="7030A0"/>
                </a:solidFill>
              </a:rPr>
              <a:t>Pfälzer</a:t>
            </a:r>
            <a:r>
              <a:rPr lang="en-US" sz="2000" b="1" i="1" dirty="0" smtClean="0">
                <a:solidFill>
                  <a:srgbClr val="7030A0"/>
                </a:solidFill>
              </a:rPr>
              <a:t> Wald </a:t>
            </a:r>
            <a:r>
              <a:rPr lang="en-US" sz="2000" b="1" i="1" dirty="0" err="1" smtClean="0">
                <a:solidFill>
                  <a:srgbClr val="7030A0"/>
                </a:solidFill>
              </a:rPr>
              <a:t>mit</a:t>
            </a:r>
            <a:r>
              <a:rPr lang="en-US" sz="2000" b="1" i="1" dirty="0" smtClean="0">
                <a:solidFill>
                  <a:srgbClr val="7030A0"/>
                </a:solidFill>
              </a:rPr>
              <a:t> </a:t>
            </a:r>
            <a:r>
              <a:rPr lang="en-US" sz="2000" b="1" i="1" dirty="0" err="1" smtClean="0">
                <a:solidFill>
                  <a:srgbClr val="7030A0"/>
                </a:solidFill>
              </a:rPr>
              <a:t>Wasgau</a:t>
            </a:r>
            <a:r>
              <a:rPr lang="en-US" sz="2000" b="1" i="1" dirty="0" smtClean="0">
                <a:solidFill>
                  <a:srgbClr val="7030A0"/>
                </a:solidFill>
              </a:rPr>
              <a:t>, </a:t>
            </a:r>
            <a:r>
              <a:rPr lang="en-US" sz="2000" b="1" i="1" dirty="0" err="1" smtClean="0">
                <a:solidFill>
                  <a:srgbClr val="7030A0"/>
                </a:solidFill>
              </a:rPr>
              <a:t>Haaradt</a:t>
            </a:r>
            <a:r>
              <a:rPr lang="en-US" sz="2000" b="1" i="1" dirty="0" smtClean="0">
                <a:solidFill>
                  <a:srgbClr val="7030A0"/>
                </a:solidFill>
              </a:rPr>
              <a:t> und </a:t>
            </a:r>
            <a:r>
              <a:rPr lang="en-US" sz="2000" b="1" i="1" dirty="0" err="1" smtClean="0">
                <a:solidFill>
                  <a:srgbClr val="7030A0"/>
                </a:solidFill>
              </a:rPr>
              <a:t>Westrich</a:t>
            </a:r>
            <a:r>
              <a:rPr lang="en-US" sz="2000" b="1" i="1" dirty="0" smtClean="0">
                <a:solidFill>
                  <a:srgbClr val="7030A0"/>
                </a:solidFill>
              </a:rPr>
              <a:t> und das </a:t>
            </a:r>
            <a:r>
              <a:rPr lang="en-US" sz="2000" b="1" i="1" dirty="0" err="1" smtClean="0">
                <a:solidFill>
                  <a:srgbClr val="7030A0"/>
                </a:solidFill>
              </a:rPr>
              <a:t>Pfälzer</a:t>
            </a:r>
            <a:r>
              <a:rPr lang="en-US" sz="2000" b="1" i="1" dirty="0" smtClean="0">
                <a:solidFill>
                  <a:srgbClr val="7030A0"/>
                </a:solidFill>
              </a:rPr>
              <a:t> </a:t>
            </a:r>
            <a:r>
              <a:rPr lang="en-US" sz="2000" b="1" i="1" dirty="0" err="1" smtClean="0">
                <a:solidFill>
                  <a:srgbClr val="7030A0"/>
                </a:solidFill>
              </a:rPr>
              <a:t>Bergland</a:t>
            </a:r>
            <a:r>
              <a:rPr lang="en-US" sz="2000" b="1" i="1" dirty="0" smtClean="0">
                <a:solidFill>
                  <a:srgbClr val="7030A0"/>
                </a:solidFill>
              </a:rPr>
              <a:t>. Auf 80 km. </a:t>
            </a:r>
            <a:r>
              <a:rPr lang="en-US" sz="2000" b="1" i="1" dirty="0" err="1" smtClean="0">
                <a:solidFill>
                  <a:srgbClr val="7030A0"/>
                </a:solidFill>
              </a:rPr>
              <a:t>Länge</a:t>
            </a:r>
            <a:r>
              <a:rPr lang="en-US" sz="2000" b="1" i="1" dirty="0" smtClean="0">
                <a:solidFill>
                  <a:srgbClr val="7030A0"/>
                </a:solidFill>
              </a:rPr>
              <a:t> </a:t>
            </a:r>
            <a:r>
              <a:rPr lang="en-US" sz="2000" b="1" i="1" dirty="0" err="1" smtClean="0">
                <a:solidFill>
                  <a:srgbClr val="7030A0"/>
                </a:solidFill>
              </a:rPr>
              <a:t>erheben</a:t>
            </a:r>
            <a:r>
              <a:rPr lang="en-US" sz="2000" b="1" i="1" dirty="0" smtClean="0">
                <a:solidFill>
                  <a:srgbClr val="7030A0"/>
                </a:solidFill>
              </a:rPr>
              <a:t> </a:t>
            </a:r>
            <a:r>
              <a:rPr lang="en-US" sz="2000" b="1" i="1" dirty="0" err="1" smtClean="0">
                <a:solidFill>
                  <a:srgbClr val="7030A0"/>
                </a:solidFill>
              </a:rPr>
              <a:t>sich</a:t>
            </a:r>
            <a:r>
              <a:rPr lang="en-US" sz="2000" b="1" i="1" dirty="0" smtClean="0">
                <a:solidFill>
                  <a:srgbClr val="7030A0"/>
                </a:solidFill>
              </a:rPr>
              <a:t> die Berge </a:t>
            </a:r>
            <a:r>
              <a:rPr lang="en-US" sz="2000" b="1" i="1" dirty="0" err="1" smtClean="0">
                <a:solidFill>
                  <a:srgbClr val="7030A0"/>
                </a:solidFill>
              </a:rPr>
              <a:t>ganz</a:t>
            </a:r>
            <a:r>
              <a:rPr lang="en-US" sz="2000" b="1" i="1" dirty="0" smtClean="0">
                <a:solidFill>
                  <a:srgbClr val="7030A0"/>
                </a:solidFill>
              </a:rPr>
              <a:t> </a:t>
            </a:r>
            <a:r>
              <a:rPr lang="en-US" sz="2000" b="1" i="1" dirty="0" err="1" smtClean="0">
                <a:solidFill>
                  <a:srgbClr val="7030A0"/>
                </a:solidFill>
              </a:rPr>
              <a:t>plötzlich</a:t>
            </a:r>
            <a:r>
              <a:rPr lang="en-US" sz="2000" b="1" i="1" dirty="0" smtClean="0">
                <a:solidFill>
                  <a:srgbClr val="7030A0"/>
                </a:solidFill>
              </a:rPr>
              <a:t> und </a:t>
            </a:r>
            <a:r>
              <a:rPr lang="en-US" sz="2000" b="1" i="1" dirty="0" err="1" smtClean="0">
                <a:solidFill>
                  <a:srgbClr val="7030A0"/>
                </a:solidFill>
              </a:rPr>
              <a:t>steil</a:t>
            </a:r>
            <a:r>
              <a:rPr lang="en-US" sz="2000" b="1" i="1" dirty="0" smtClean="0">
                <a:solidFill>
                  <a:srgbClr val="7030A0"/>
                </a:solidFill>
              </a:rPr>
              <a:t> </a:t>
            </a:r>
            <a:r>
              <a:rPr lang="en-US" sz="2000" b="1" i="1" dirty="0" err="1" smtClean="0">
                <a:solidFill>
                  <a:srgbClr val="7030A0"/>
                </a:solidFill>
              </a:rPr>
              <a:t>aus</a:t>
            </a:r>
            <a:r>
              <a:rPr lang="en-US" sz="2000" b="1" i="1" dirty="0" smtClean="0">
                <a:solidFill>
                  <a:srgbClr val="7030A0"/>
                </a:solidFill>
              </a:rPr>
              <a:t> </a:t>
            </a:r>
            <a:r>
              <a:rPr lang="en-US" sz="2000" b="1" i="1" dirty="0" err="1" smtClean="0">
                <a:solidFill>
                  <a:srgbClr val="7030A0"/>
                </a:solidFill>
              </a:rPr>
              <a:t>der</a:t>
            </a:r>
            <a:r>
              <a:rPr lang="en-US" sz="2000" b="1" i="1" dirty="0" smtClean="0">
                <a:solidFill>
                  <a:srgbClr val="7030A0"/>
                </a:solidFill>
              </a:rPr>
              <a:t> </a:t>
            </a:r>
            <a:r>
              <a:rPr lang="en-US" sz="2000" b="1" i="1" dirty="0" err="1" smtClean="0">
                <a:solidFill>
                  <a:srgbClr val="7030A0"/>
                </a:solidFill>
              </a:rPr>
              <a:t>Ebene</a:t>
            </a:r>
            <a:r>
              <a:rPr lang="en-US" sz="2000" b="1" i="1" dirty="0" smtClean="0">
                <a:solidFill>
                  <a:srgbClr val="7030A0"/>
                </a:solidFill>
              </a:rPr>
              <a:t>. </a:t>
            </a:r>
            <a:endParaRPr lang="ru-RU" sz="2000" b="1" i="1" dirty="0">
              <a:solidFill>
                <a:srgbClr val="7030A0"/>
              </a:solidFill>
            </a:endParaRPr>
          </a:p>
        </p:txBody>
      </p:sp>
      <p:pic>
        <p:nvPicPr>
          <p:cNvPr id="4098" name="Picture 2" descr="http://mytown.de/poi-images/08/08/15/D/package0/199970.jpg"/>
          <p:cNvPicPr>
            <a:picLocks noChangeAspect="1" noChangeArrowheads="1"/>
          </p:cNvPicPr>
          <p:nvPr/>
        </p:nvPicPr>
        <p:blipFill>
          <a:blip r:embed="rId2" cstate="print"/>
          <a:srcRect/>
          <a:stretch>
            <a:fillRect/>
          </a:stretch>
        </p:blipFill>
        <p:spPr bwMode="auto">
          <a:xfrm>
            <a:off x="467544" y="1052736"/>
            <a:ext cx="3292996" cy="2410414"/>
          </a:xfrm>
          <a:prstGeom prst="round2DiagRect">
            <a:avLst/>
          </a:prstGeom>
          <a:noFill/>
          <a:ln w="19050">
            <a:solidFill>
              <a:srgbClr val="7030A0"/>
            </a:solidFill>
          </a:ln>
        </p:spPr>
      </p:pic>
      <p:pic>
        <p:nvPicPr>
          <p:cNvPr id="4100" name="Picture 4" descr="http://mw2.google.com/mw-panoramio/photos/small/42344540.jpg"/>
          <p:cNvPicPr>
            <a:picLocks noChangeAspect="1" noChangeArrowheads="1"/>
          </p:cNvPicPr>
          <p:nvPr/>
        </p:nvPicPr>
        <p:blipFill>
          <a:blip r:embed="rId3" cstate="print"/>
          <a:srcRect/>
          <a:stretch>
            <a:fillRect/>
          </a:stretch>
        </p:blipFill>
        <p:spPr bwMode="auto">
          <a:xfrm>
            <a:off x="4932040" y="980728"/>
            <a:ext cx="2286000" cy="1524001"/>
          </a:xfrm>
          <a:prstGeom prst="round2DiagRect">
            <a:avLst/>
          </a:prstGeom>
          <a:noFill/>
          <a:ln w="19050">
            <a:solidFill>
              <a:srgbClr val="7030A0"/>
            </a:solidFill>
          </a:ln>
        </p:spPr>
      </p:pic>
      <p:pic>
        <p:nvPicPr>
          <p:cNvPr id="4102" name="Picture 6" descr="http://res000.gps-tour.info/redx/tools/mb_image.php/file.x615a6b3443706e6673324e4d6f646a4b507461336f66426e3752433577386b766f586161485357522b31415954316163344365666e773d3d/gid.8/bechhofen.jpg"/>
          <p:cNvPicPr>
            <a:picLocks noChangeAspect="1" noChangeArrowheads="1"/>
          </p:cNvPicPr>
          <p:nvPr/>
        </p:nvPicPr>
        <p:blipFill>
          <a:blip r:embed="rId4" cstate="print"/>
          <a:srcRect/>
          <a:stretch>
            <a:fillRect/>
          </a:stretch>
        </p:blipFill>
        <p:spPr bwMode="auto">
          <a:xfrm>
            <a:off x="3347864" y="4437112"/>
            <a:ext cx="3623578" cy="2154560"/>
          </a:xfrm>
          <a:prstGeom prst="round2DiagRect">
            <a:avLst/>
          </a:prstGeom>
          <a:noFill/>
          <a:ln w="19050">
            <a:solidFill>
              <a:srgbClr val="7030A0"/>
            </a:solidFill>
          </a:ln>
        </p:spPr>
      </p:pic>
      <p:pic>
        <p:nvPicPr>
          <p:cNvPr id="4104" name="Picture 8" descr="http://www.deutsche-weinstrasse-pfalz.info/upload/haardt_und_mohnblumen_500.jpg"/>
          <p:cNvPicPr>
            <a:picLocks noChangeAspect="1" noChangeArrowheads="1"/>
          </p:cNvPicPr>
          <p:nvPr/>
        </p:nvPicPr>
        <p:blipFill>
          <a:blip r:embed="rId5" cstate="print"/>
          <a:srcRect/>
          <a:stretch>
            <a:fillRect/>
          </a:stretch>
        </p:blipFill>
        <p:spPr bwMode="auto">
          <a:xfrm>
            <a:off x="5076056" y="2348880"/>
            <a:ext cx="3456384" cy="2343179"/>
          </a:xfrm>
          <a:prstGeom prst="round2DiagRect">
            <a:avLst/>
          </a:prstGeom>
          <a:noFill/>
          <a:ln w="19050">
            <a:solidFill>
              <a:srgbClr val="7030A0"/>
            </a:solidFill>
          </a:ln>
        </p:spPr>
      </p:pic>
      <p:pic>
        <p:nvPicPr>
          <p:cNvPr id="4106" name="Picture 10" descr="http://www.pfalz.de/files/assets/Blick_Falkenstein.jpg"/>
          <p:cNvPicPr>
            <a:picLocks noChangeAspect="1" noChangeArrowheads="1"/>
          </p:cNvPicPr>
          <p:nvPr/>
        </p:nvPicPr>
        <p:blipFill>
          <a:blip r:embed="rId6" cstate="print"/>
          <a:srcRect/>
          <a:stretch>
            <a:fillRect/>
          </a:stretch>
        </p:blipFill>
        <p:spPr bwMode="auto">
          <a:xfrm>
            <a:off x="467544" y="3645024"/>
            <a:ext cx="3296035" cy="2160240"/>
          </a:xfrm>
          <a:prstGeom prst="round2DiagRect">
            <a:avLst/>
          </a:prstGeom>
          <a:noFill/>
          <a:ln w="19050">
            <a:solidFill>
              <a:srgbClr val="7030A0"/>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0" fill="hold"/>
                                        <p:tgtEl>
                                          <p:spTgt spid="4098"/>
                                        </p:tgtEl>
                                        <p:attrNameLst>
                                          <p:attrName>ppt_x</p:attrName>
                                        </p:attrNameLst>
                                      </p:cBhvr>
                                      <p:tavLst>
                                        <p:tav tm="0">
                                          <p:val>
                                            <p:strVal val="#ppt_x"/>
                                          </p:val>
                                        </p:tav>
                                        <p:tav tm="100000">
                                          <p:val>
                                            <p:strVal val="#ppt_x"/>
                                          </p:val>
                                        </p:tav>
                                      </p:tavLst>
                                    </p:anim>
                                    <p:anim calcmode="lin" valueType="num">
                                      <p:cBhvr additive="base">
                                        <p:cTn id="8" dur="50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4100"/>
                                        </p:tgtEl>
                                        <p:attrNameLst>
                                          <p:attrName>style.visibility</p:attrName>
                                        </p:attrNameLst>
                                      </p:cBhvr>
                                      <p:to>
                                        <p:strVal val="visible"/>
                                      </p:to>
                                    </p:set>
                                    <p:anim calcmode="lin" valueType="num">
                                      <p:cBhvr additive="base">
                                        <p:cTn id="13" dur="5000" fill="hold"/>
                                        <p:tgtEl>
                                          <p:spTgt spid="4100"/>
                                        </p:tgtEl>
                                        <p:attrNameLst>
                                          <p:attrName>ppt_x</p:attrName>
                                        </p:attrNameLst>
                                      </p:cBhvr>
                                      <p:tavLst>
                                        <p:tav tm="0">
                                          <p:val>
                                            <p:strVal val="#ppt_x"/>
                                          </p:val>
                                        </p:tav>
                                        <p:tav tm="100000">
                                          <p:val>
                                            <p:strVal val="#ppt_x"/>
                                          </p:val>
                                        </p:tav>
                                      </p:tavLst>
                                    </p:anim>
                                    <p:anim calcmode="lin" valueType="num">
                                      <p:cBhvr additive="base">
                                        <p:cTn id="14" dur="50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4104"/>
                                        </p:tgtEl>
                                        <p:attrNameLst>
                                          <p:attrName>style.visibility</p:attrName>
                                        </p:attrNameLst>
                                      </p:cBhvr>
                                      <p:to>
                                        <p:strVal val="visible"/>
                                      </p:to>
                                    </p:set>
                                    <p:anim calcmode="lin" valueType="num">
                                      <p:cBhvr additive="base">
                                        <p:cTn id="19" dur="5000" fill="hold"/>
                                        <p:tgtEl>
                                          <p:spTgt spid="4104"/>
                                        </p:tgtEl>
                                        <p:attrNameLst>
                                          <p:attrName>ppt_x</p:attrName>
                                        </p:attrNameLst>
                                      </p:cBhvr>
                                      <p:tavLst>
                                        <p:tav tm="0">
                                          <p:val>
                                            <p:strVal val="#ppt_x"/>
                                          </p:val>
                                        </p:tav>
                                        <p:tav tm="100000">
                                          <p:val>
                                            <p:strVal val="#ppt_x"/>
                                          </p:val>
                                        </p:tav>
                                      </p:tavLst>
                                    </p:anim>
                                    <p:anim calcmode="lin" valueType="num">
                                      <p:cBhvr additive="base">
                                        <p:cTn id="20" dur="50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nodeType="clickEffect">
                                  <p:stCondLst>
                                    <p:cond delay="0"/>
                                  </p:stCondLst>
                                  <p:childTnLst>
                                    <p:set>
                                      <p:cBhvr>
                                        <p:cTn id="24" dur="1" fill="hold">
                                          <p:stCondLst>
                                            <p:cond delay="0"/>
                                          </p:stCondLst>
                                        </p:cTn>
                                        <p:tgtEl>
                                          <p:spTgt spid="4106"/>
                                        </p:tgtEl>
                                        <p:attrNameLst>
                                          <p:attrName>style.visibility</p:attrName>
                                        </p:attrNameLst>
                                      </p:cBhvr>
                                      <p:to>
                                        <p:strVal val="visible"/>
                                      </p:to>
                                    </p:set>
                                    <p:anim calcmode="lin" valueType="num">
                                      <p:cBhvr additive="base">
                                        <p:cTn id="25" dur="5000" fill="hold"/>
                                        <p:tgtEl>
                                          <p:spTgt spid="4106"/>
                                        </p:tgtEl>
                                        <p:attrNameLst>
                                          <p:attrName>ppt_x</p:attrName>
                                        </p:attrNameLst>
                                      </p:cBhvr>
                                      <p:tavLst>
                                        <p:tav tm="0">
                                          <p:val>
                                            <p:strVal val="#ppt_x"/>
                                          </p:val>
                                        </p:tav>
                                        <p:tav tm="100000">
                                          <p:val>
                                            <p:strVal val="#ppt_x"/>
                                          </p:val>
                                        </p:tav>
                                      </p:tavLst>
                                    </p:anim>
                                    <p:anim calcmode="lin" valueType="num">
                                      <p:cBhvr additive="base">
                                        <p:cTn id="26" dur="5000" fill="hold"/>
                                        <p:tgtEl>
                                          <p:spTgt spid="410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nodeType="clickEffect">
                                  <p:stCondLst>
                                    <p:cond delay="0"/>
                                  </p:stCondLst>
                                  <p:childTnLst>
                                    <p:set>
                                      <p:cBhvr>
                                        <p:cTn id="30" dur="1" fill="hold">
                                          <p:stCondLst>
                                            <p:cond delay="0"/>
                                          </p:stCondLst>
                                        </p:cTn>
                                        <p:tgtEl>
                                          <p:spTgt spid="4102"/>
                                        </p:tgtEl>
                                        <p:attrNameLst>
                                          <p:attrName>style.visibility</p:attrName>
                                        </p:attrNameLst>
                                      </p:cBhvr>
                                      <p:to>
                                        <p:strVal val="visible"/>
                                      </p:to>
                                    </p:set>
                                    <p:anim calcmode="lin" valueType="num">
                                      <p:cBhvr additive="base">
                                        <p:cTn id="31" dur="2000" fill="hold"/>
                                        <p:tgtEl>
                                          <p:spTgt spid="4102"/>
                                        </p:tgtEl>
                                        <p:attrNameLst>
                                          <p:attrName>ppt_x</p:attrName>
                                        </p:attrNameLst>
                                      </p:cBhvr>
                                      <p:tavLst>
                                        <p:tav tm="0">
                                          <p:val>
                                            <p:strVal val="#ppt_x"/>
                                          </p:val>
                                        </p:tav>
                                        <p:tav tm="100000">
                                          <p:val>
                                            <p:strVal val="#ppt_x"/>
                                          </p:val>
                                        </p:tav>
                                      </p:tavLst>
                                    </p:anim>
                                    <p:anim calcmode="lin" valueType="num">
                                      <p:cBhvr additive="base">
                                        <p:cTn id="32" dur="2000" fill="hold"/>
                                        <p:tgtEl>
                                          <p:spTgt spid="4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179512" y="116632"/>
            <a:ext cx="8784976" cy="1944216"/>
          </a:xfrm>
          <a:prstGeom prst="round2DiagRect">
            <a:avLst/>
          </a:prstGeom>
          <a:ln w="19050">
            <a:solidFill>
              <a:srgbClr val="7030A0"/>
            </a:solidFill>
          </a:ln>
        </p:spPr>
        <p:txBody>
          <a:bodyPr>
            <a:normAutofit fontScale="90000"/>
          </a:bodyPr>
          <a:lstStyle/>
          <a:p>
            <a:r>
              <a:rPr lang="de-DE" sz="2000" b="1" i="1" dirty="0" smtClean="0">
                <a:solidFill>
                  <a:srgbClr val="7030A0"/>
                </a:solidFill>
              </a:rPr>
              <a:t>Der </a:t>
            </a:r>
            <a:r>
              <a:rPr lang="de-DE" sz="2000" b="1" i="1" dirty="0" err="1" smtClean="0">
                <a:solidFill>
                  <a:srgbClr val="7030A0"/>
                </a:solidFill>
              </a:rPr>
              <a:t>Wasgau</a:t>
            </a:r>
            <a:r>
              <a:rPr lang="de-DE" sz="2000" b="1" i="1" dirty="0" smtClean="0">
                <a:solidFill>
                  <a:srgbClr val="7030A0"/>
                </a:solidFill>
              </a:rPr>
              <a:t/>
            </a:r>
            <a:br>
              <a:rPr lang="de-DE" sz="2000" b="1" i="1" dirty="0" smtClean="0">
                <a:solidFill>
                  <a:srgbClr val="7030A0"/>
                </a:solidFill>
              </a:rPr>
            </a:br>
            <a:r>
              <a:rPr lang="de-DE" sz="2000" b="1" i="1" dirty="0" smtClean="0">
                <a:solidFill>
                  <a:srgbClr val="7030A0"/>
                </a:solidFill>
              </a:rPr>
              <a:t>Der </a:t>
            </a:r>
            <a:r>
              <a:rPr lang="de-DE" sz="2000" b="1" i="1" dirty="0" err="1" smtClean="0">
                <a:solidFill>
                  <a:srgbClr val="7030A0"/>
                </a:solidFill>
              </a:rPr>
              <a:t>Wasgau</a:t>
            </a:r>
            <a:r>
              <a:rPr lang="de-DE" sz="2000" b="1" i="1" dirty="0" smtClean="0">
                <a:solidFill>
                  <a:srgbClr val="7030A0"/>
                </a:solidFill>
              </a:rPr>
              <a:t> reicht von der französischen Grenze im Süden </a:t>
            </a:r>
            <a:r>
              <a:rPr lang="de-DE" sz="2000" b="1" i="1" dirty="0" err="1" smtClean="0">
                <a:solidFill>
                  <a:srgbClr val="7030A0"/>
                </a:solidFill>
              </a:rPr>
              <a:t>bir</a:t>
            </a:r>
            <a:r>
              <a:rPr lang="de-DE" sz="2000" b="1" i="1" dirty="0" smtClean="0">
                <a:solidFill>
                  <a:srgbClr val="7030A0"/>
                </a:solidFill>
              </a:rPr>
              <a:t> zum Flüsschen Queich im Norden und von der Rheinebene im Osten bis zum </a:t>
            </a:r>
            <a:r>
              <a:rPr lang="de-DE" sz="2000" b="1" i="1" dirty="0" err="1" smtClean="0">
                <a:solidFill>
                  <a:srgbClr val="7030A0"/>
                </a:solidFill>
              </a:rPr>
              <a:t>Dahner</a:t>
            </a:r>
            <a:r>
              <a:rPr lang="de-DE" sz="2000" b="1" i="1" dirty="0" smtClean="0">
                <a:solidFill>
                  <a:srgbClr val="7030A0"/>
                </a:solidFill>
              </a:rPr>
              <a:t> Felsenland im Westen. Der Gebirgsrand wird auch als </a:t>
            </a:r>
            <a:r>
              <a:rPr lang="de-DE" sz="2000" b="1" i="1" dirty="0" err="1" smtClean="0">
                <a:solidFill>
                  <a:srgbClr val="7030A0"/>
                </a:solidFill>
              </a:rPr>
              <a:t>Haardtgebirge</a:t>
            </a:r>
            <a:r>
              <a:rPr lang="de-DE" sz="2000" b="1" i="1" dirty="0" smtClean="0">
                <a:solidFill>
                  <a:srgbClr val="7030A0"/>
                </a:solidFill>
              </a:rPr>
              <a:t> bezeichnet. Die Hügel des </a:t>
            </a:r>
            <a:r>
              <a:rPr lang="de-DE" sz="2000" b="1" i="1" dirty="0" err="1" smtClean="0">
                <a:solidFill>
                  <a:srgbClr val="7030A0"/>
                </a:solidFill>
              </a:rPr>
              <a:t>Wasgaus</a:t>
            </a:r>
            <a:r>
              <a:rPr lang="de-DE" sz="2000" b="1" i="1" dirty="0" smtClean="0">
                <a:solidFill>
                  <a:srgbClr val="7030A0"/>
                </a:solidFill>
              </a:rPr>
              <a:t> unterscheiden sich von denen des restlichen </a:t>
            </a:r>
            <a:r>
              <a:rPr lang="de-DE" sz="2000" b="1" i="1" dirty="0" err="1" smtClean="0">
                <a:solidFill>
                  <a:srgbClr val="7030A0"/>
                </a:solidFill>
              </a:rPr>
              <a:t>Pfälzerwaldes</a:t>
            </a:r>
            <a:r>
              <a:rPr lang="de-DE" sz="2000" b="1" i="1" dirty="0" smtClean="0">
                <a:solidFill>
                  <a:srgbClr val="7030A0"/>
                </a:solidFill>
              </a:rPr>
              <a:t> durch die abgerundeten Bergkuppen.</a:t>
            </a:r>
            <a:endParaRPr lang="ru-RU" sz="2200" dirty="0"/>
          </a:p>
        </p:txBody>
      </p:sp>
      <p:pic>
        <p:nvPicPr>
          <p:cNvPr id="3074" name="Picture 2" descr="http://www.immorent.org/bilder/420/wasgau3833.jpg"/>
          <p:cNvPicPr>
            <a:picLocks noChangeAspect="1" noChangeArrowheads="1"/>
          </p:cNvPicPr>
          <p:nvPr/>
        </p:nvPicPr>
        <p:blipFill>
          <a:blip r:embed="rId2" cstate="print"/>
          <a:srcRect/>
          <a:stretch>
            <a:fillRect/>
          </a:stretch>
        </p:blipFill>
        <p:spPr bwMode="auto">
          <a:xfrm>
            <a:off x="1475656" y="2276872"/>
            <a:ext cx="5936602" cy="3957735"/>
          </a:xfrm>
          <a:prstGeom prst="round2DiagRect">
            <a:avLst/>
          </a:prstGeom>
          <a:noFill/>
          <a:ln w="19050">
            <a:solidFill>
              <a:srgbClr val="7030A0"/>
            </a:solidFill>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1296974"/>
          </a:xfrm>
          <a:prstGeom prst="round2DiagRect">
            <a:avLst/>
          </a:prstGeom>
          <a:ln w="19050">
            <a:solidFill>
              <a:srgbClr val="7030A0"/>
            </a:solidFill>
          </a:ln>
        </p:spPr>
        <p:txBody>
          <a:bodyPr>
            <a:noAutofit/>
          </a:bodyPr>
          <a:lstStyle/>
          <a:p>
            <a:r>
              <a:rPr lang="de-DE" sz="2000" b="1" i="1" dirty="0" smtClean="0">
                <a:solidFill>
                  <a:srgbClr val="7030A0"/>
                </a:solidFill>
              </a:rPr>
              <a:t>Der Ostrand des </a:t>
            </a:r>
            <a:r>
              <a:rPr lang="de-DE" sz="2000" b="1" i="1" dirty="0" err="1" smtClean="0">
                <a:solidFill>
                  <a:srgbClr val="7030A0"/>
                </a:solidFill>
              </a:rPr>
              <a:t>Pfälzerwaldes</a:t>
            </a:r>
            <a:r>
              <a:rPr lang="de-DE" sz="2000" b="1" i="1" dirty="0" smtClean="0">
                <a:solidFill>
                  <a:srgbClr val="7030A0"/>
                </a:solidFill>
              </a:rPr>
              <a:t> in Richtung Rheinebene wird als </a:t>
            </a:r>
            <a:r>
              <a:rPr lang="de-DE" sz="2000" b="1" i="1" dirty="0" err="1" smtClean="0">
                <a:solidFill>
                  <a:srgbClr val="7030A0"/>
                </a:solidFill>
              </a:rPr>
              <a:t>Haardt</a:t>
            </a:r>
            <a:r>
              <a:rPr lang="de-DE" sz="2000" b="1" i="1" dirty="0" smtClean="0">
                <a:solidFill>
                  <a:srgbClr val="7030A0"/>
                </a:solidFill>
              </a:rPr>
              <a:t> , das zwischen </a:t>
            </a:r>
            <a:r>
              <a:rPr lang="de-DE" sz="2000" b="1" i="1" dirty="0" err="1" smtClean="0">
                <a:solidFill>
                  <a:srgbClr val="7030A0"/>
                </a:solidFill>
              </a:rPr>
              <a:t>Haardt</a:t>
            </a:r>
            <a:r>
              <a:rPr lang="de-DE" sz="2000" b="1" i="1" dirty="0" smtClean="0">
                <a:solidFill>
                  <a:srgbClr val="7030A0"/>
                </a:solidFill>
              </a:rPr>
              <a:t> und Ebene liegende Hügelland, wo die  Pfälzer Weine angebaut werden, als Weinstraße bezeichnet. Inmitten der Region Weinstraße verläuft die  Deutsche Weinstraße. </a:t>
            </a:r>
            <a:endParaRPr lang="ru-RU" sz="2000" b="1" i="1" dirty="0">
              <a:solidFill>
                <a:srgbClr val="7030A0"/>
              </a:solidFill>
            </a:endParaRPr>
          </a:p>
        </p:txBody>
      </p:sp>
      <p:pic>
        <p:nvPicPr>
          <p:cNvPr id="2050" name="Picture 2" descr="http://www.essen-und-trinken.de/food/images/topthemen/specials/deutsche-kueche/deutsche-weinstrasse.jpg"/>
          <p:cNvPicPr>
            <a:picLocks noChangeAspect="1" noChangeArrowheads="1"/>
          </p:cNvPicPr>
          <p:nvPr/>
        </p:nvPicPr>
        <p:blipFill>
          <a:blip r:embed="rId2" cstate="print"/>
          <a:srcRect/>
          <a:stretch>
            <a:fillRect/>
          </a:stretch>
        </p:blipFill>
        <p:spPr bwMode="auto">
          <a:xfrm>
            <a:off x="251520" y="1772816"/>
            <a:ext cx="4229100" cy="2819401"/>
          </a:xfrm>
          <a:prstGeom prst="round2DiagRect">
            <a:avLst/>
          </a:prstGeom>
          <a:noFill/>
          <a:ln w="19050">
            <a:solidFill>
              <a:srgbClr val="7030A0"/>
            </a:solidFill>
          </a:ln>
        </p:spPr>
      </p:pic>
      <p:pic>
        <p:nvPicPr>
          <p:cNvPr id="2052" name="Picture 4" descr="http://www.slovenia.info/pictures%5Cwine_road%5C1%5C2005%5CAmbroz_Svetinje_52954.jpg"/>
          <p:cNvPicPr>
            <a:picLocks noChangeAspect="1" noChangeArrowheads="1"/>
          </p:cNvPicPr>
          <p:nvPr/>
        </p:nvPicPr>
        <p:blipFill>
          <a:blip r:embed="rId3" cstate="print"/>
          <a:srcRect/>
          <a:stretch>
            <a:fillRect/>
          </a:stretch>
        </p:blipFill>
        <p:spPr bwMode="auto">
          <a:xfrm>
            <a:off x="4644008" y="1772816"/>
            <a:ext cx="4229100" cy="2800351"/>
          </a:xfrm>
          <a:prstGeom prst="round2DiagRect">
            <a:avLst/>
          </a:prstGeom>
          <a:noFill/>
          <a:ln w="19050">
            <a:solidFill>
              <a:srgbClr val="7030A0"/>
            </a:solidFill>
          </a:ln>
        </p:spPr>
      </p:pic>
      <p:pic>
        <p:nvPicPr>
          <p:cNvPr id="2054" name="Picture 6" descr="http://www.heidelberg-marketing.de/content/e4227/e925/e4399/e2209/e2513/weinstrasse_ger.jpg"/>
          <p:cNvPicPr>
            <a:picLocks noChangeAspect="1" noChangeArrowheads="1"/>
          </p:cNvPicPr>
          <p:nvPr/>
        </p:nvPicPr>
        <p:blipFill>
          <a:blip r:embed="rId4" cstate="print"/>
          <a:srcRect/>
          <a:stretch>
            <a:fillRect/>
          </a:stretch>
        </p:blipFill>
        <p:spPr bwMode="auto">
          <a:xfrm>
            <a:off x="3059832" y="4653136"/>
            <a:ext cx="3048000" cy="2009776"/>
          </a:xfrm>
          <a:prstGeom prst="round2DiagRect">
            <a:avLst/>
          </a:prstGeom>
          <a:noFill/>
          <a:ln w="19050">
            <a:solidFill>
              <a:srgbClr val="7030A0"/>
            </a:solid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79512" y="274638"/>
            <a:ext cx="8784976" cy="1642194"/>
          </a:xfrm>
          <a:prstGeom prst="round2DiagRect">
            <a:avLst/>
          </a:prstGeom>
          <a:ln w="19050">
            <a:solidFill>
              <a:srgbClr val="7030A0"/>
            </a:solidFill>
          </a:ln>
        </p:spPr>
        <p:txBody>
          <a:bodyPr>
            <a:normAutofit fontScale="90000"/>
          </a:bodyPr>
          <a:lstStyle/>
          <a:p>
            <a:r>
              <a:rPr lang="ru-RU" sz="2700" b="1" i="1" dirty="0" smtClean="0">
                <a:solidFill>
                  <a:srgbClr val="7030A0"/>
                </a:solidFill>
              </a:rPr>
              <a:t/>
            </a:r>
            <a:br>
              <a:rPr lang="ru-RU" sz="2700" b="1" i="1" dirty="0" smtClean="0">
                <a:solidFill>
                  <a:srgbClr val="7030A0"/>
                </a:solidFill>
              </a:rPr>
            </a:br>
            <a:r>
              <a:rPr lang="ru-RU" sz="2700" b="1" i="1" dirty="0" smtClean="0">
                <a:solidFill>
                  <a:srgbClr val="7030A0"/>
                </a:solidFill>
              </a:rPr>
              <a:t/>
            </a:r>
            <a:br>
              <a:rPr lang="ru-RU" sz="2700" b="1" i="1" dirty="0" smtClean="0">
                <a:solidFill>
                  <a:srgbClr val="7030A0"/>
                </a:solidFill>
              </a:rPr>
            </a:br>
            <a:r>
              <a:rPr lang="de-DE" sz="2700" b="1" i="1" dirty="0" smtClean="0">
                <a:solidFill>
                  <a:srgbClr val="7030A0"/>
                </a:solidFill>
              </a:rPr>
              <a:t>Der </a:t>
            </a:r>
            <a:r>
              <a:rPr lang="de-DE" sz="2700" b="1" i="1" dirty="0" err="1" smtClean="0">
                <a:solidFill>
                  <a:srgbClr val="7030A0"/>
                </a:solidFill>
              </a:rPr>
              <a:t>Westrich</a:t>
            </a:r>
            <a:r>
              <a:rPr lang="de-DE" sz="2700" b="1" i="1" dirty="0" smtClean="0">
                <a:solidFill>
                  <a:srgbClr val="7030A0"/>
                </a:solidFill>
              </a:rPr>
              <a:t> ist eine geographische Region in Südwestdeutschland und im nordöstlichen  Frankreich . Der Name bedeutet Westreich, deshalb war bis ins 19. Jahrhundert „das </a:t>
            </a:r>
            <a:r>
              <a:rPr lang="de-DE" sz="2700" b="1" i="1" dirty="0" err="1" smtClean="0">
                <a:solidFill>
                  <a:srgbClr val="7030A0"/>
                </a:solidFill>
              </a:rPr>
              <a:t>Westrich</a:t>
            </a:r>
            <a:r>
              <a:rPr lang="de-DE" sz="2700" b="1" i="1" dirty="0" smtClean="0">
                <a:solidFill>
                  <a:srgbClr val="7030A0"/>
                </a:solidFill>
              </a:rPr>
              <a:t>“ die gängige Form.</a:t>
            </a:r>
            <a:r>
              <a:rPr lang="ru-RU" b="1" i="1" dirty="0" smtClean="0">
                <a:solidFill>
                  <a:srgbClr val="7030A0"/>
                </a:solidFill>
              </a:rPr>
              <a:t/>
            </a:r>
            <a:br>
              <a:rPr lang="ru-RU" b="1" i="1" dirty="0" smtClean="0">
                <a:solidFill>
                  <a:srgbClr val="7030A0"/>
                </a:solidFill>
              </a:rPr>
            </a:br>
            <a:endParaRPr lang="ru-RU" dirty="0"/>
          </a:p>
        </p:txBody>
      </p:sp>
      <p:pic>
        <p:nvPicPr>
          <p:cNvPr id="1026" name="Picture 2" descr="http://de.academic.ru/pictures/dewiki/112/potzberg_panorama_1-1.jpg"/>
          <p:cNvPicPr>
            <a:picLocks noChangeAspect="1" noChangeArrowheads="1"/>
          </p:cNvPicPr>
          <p:nvPr/>
        </p:nvPicPr>
        <p:blipFill>
          <a:blip r:embed="rId2" cstate="print"/>
          <a:srcRect/>
          <a:stretch>
            <a:fillRect/>
          </a:stretch>
        </p:blipFill>
        <p:spPr bwMode="auto">
          <a:xfrm>
            <a:off x="179512" y="2060848"/>
            <a:ext cx="4128457" cy="3096344"/>
          </a:xfrm>
          <a:prstGeom prst="round2DiagRect">
            <a:avLst/>
          </a:prstGeom>
          <a:noFill/>
          <a:ln w="19050">
            <a:solidFill>
              <a:srgbClr val="7030A0"/>
            </a:solidFill>
          </a:ln>
        </p:spPr>
      </p:pic>
      <p:pic>
        <p:nvPicPr>
          <p:cNvPr id="1028" name="Picture 4" descr="http://www.bestfewo.de/uploads/pics/Westrich-auf-dem-donnersberg-274855_R_K_B_by_Udo-Drews_pixelio.de.jpg"/>
          <p:cNvPicPr>
            <a:picLocks noChangeAspect="1" noChangeArrowheads="1"/>
          </p:cNvPicPr>
          <p:nvPr/>
        </p:nvPicPr>
        <p:blipFill>
          <a:blip r:embed="rId3" cstate="print"/>
          <a:srcRect/>
          <a:stretch>
            <a:fillRect/>
          </a:stretch>
        </p:blipFill>
        <p:spPr bwMode="auto">
          <a:xfrm>
            <a:off x="4644008" y="2060848"/>
            <a:ext cx="4128457" cy="3096344"/>
          </a:xfrm>
          <a:prstGeom prst="round2DiagRect">
            <a:avLst/>
          </a:prstGeom>
          <a:noFill/>
          <a:ln w="19050">
            <a:solidFill>
              <a:srgbClr val="7030A0"/>
            </a:solidFill>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a:ln w="19050">
            <a:solidFill>
              <a:srgbClr val="7030A0"/>
            </a:solidFill>
          </a:ln>
        </p:spPr>
        <p:txBody>
          <a:bodyPr>
            <a:normAutofit fontScale="90000"/>
          </a:bodyPr>
          <a:lstStyle/>
          <a:p>
            <a:r>
              <a:rPr lang="ru-RU" b="1" i="1" dirty="0" smtClean="0">
                <a:solidFill>
                  <a:srgbClr val="7030A0"/>
                </a:solidFill>
              </a:rPr>
              <a:t>Источники</a:t>
            </a:r>
            <a:endParaRPr lang="ru-RU" b="1" i="1" dirty="0">
              <a:solidFill>
                <a:srgbClr val="7030A0"/>
              </a:solidFill>
            </a:endParaRPr>
          </a:p>
        </p:txBody>
      </p:sp>
      <p:sp>
        <p:nvSpPr>
          <p:cNvPr id="3" name="Содержимое 2"/>
          <p:cNvSpPr>
            <a:spLocks noGrp="1"/>
          </p:cNvSpPr>
          <p:nvPr>
            <p:ph idx="1"/>
          </p:nvPr>
        </p:nvSpPr>
        <p:spPr>
          <a:xfrm>
            <a:off x="457200" y="1052736"/>
            <a:ext cx="8229600" cy="5688632"/>
          </a:xfrm>
          <a:ln w="19050">
            <a:solidFill>
              <a:srgbClr val="7030A0"/>
            </a:solidFill>
          </a:ln>
        </p:spPr>
        <p:txBody>
          <a:bodyPr>
            <a:normAutofit fontScale="25000" lnSpcReduction="20000"/>
          </a:bodyPr>
          <a:lstStyle/>
          <a:p>
            <a:r>
              <a:rPr lang="ru-RU" sz="6400" b="1" i="1" u="sng" dirty="0" smtClean="0">
                <a:hlinkClick r:id="rId2"/>
              </a:rPr>
              <a:t>http://fonegallery.narod.ru/siren/siren14.htm</a:t>
            </a:r>
            <a:endParaRPr lang="ru-RU" sz="6400" b="1" i="1" dirty="0" smtClean="0"/>
          </a:p>
          <a:p>
            <a:r>
              <a:rPr lang="ru-RU" sz="6400" b="1" i="1" u="sng" dirty="0" smtClean="0">
                <a:hlinkClick r:id="rId3"/>
              </a:rPr>
              <a:t>http://media-cdn.tripadvisor.com/media/photo-s/01/19/73/f6/schloss-stolzenfels-close.jpg</a:t>
            </a:r>
            <a:endParaRPr lang="ru-RU" sz="6400" b="1" i="1" dirty="0" smtClean="0"/>
          </a:p>
          <a:p>
            <a:r>
              <a:rPr lang="ru-RU" sz="6400" b="1" i="1" u="sng" dirty="0" smtClean="0">
                <a:hlinkClick r:id="rId4"/>
              </a:rPr>
              <a:t>http://de.academic.ru/pictures/dewiki/71/Gimmeldingen-weinberg-im-herbst-mit-weinbiet.jpg</a:t>
            </a:r>
            <a:endParaRPr lang="ru-RU" sz="6400" b="1" i="1" dirty="0" smtClean="0"/>
          </a:p>
          <a:p>
            <a:r>
              <a:rPr lang="ru-RU" sz="6400" b="1" i="1" u="sng" dirty="0" smtClean="0">
                <a:hlinkClick r:id="rId5"/>
              </a:rPr>
              <a:t>http://marcoweber-eifel.de/images/4d0745e4cfec5_weinreben-teaser.jpg</a:t>
            </a:r>
            <a:endParaRPr lang="ru-RU" sz="6400" b="1" i="1" dirty="0" smtClean="0"/>
          </a:p>
          <a:p>
            <a:r>
              <a:rPr lang="ru-RU" sz="6400" b="1" i="1" u="sng" dirty="0" smtClean="0">
                <a:hlinkClick r:id="rId6"/>
              </a:rPr>
              <a:t>http://img.oastatic.com/img/235/235/fit/8412292839334660301/der-donnersberg-ist-die-hoechste-erhebung-in-der-pfalz.jpg</a:t>
            </a:r>
            <a:endParaRPr lang="ru-RU" sz="6400" b="1" i="1" dirty="0" smtClean="0"/>
          </a:p>
          <a:p>
            <a:r>
              <a:rPr lang="ru-RU" sz="6400" b="1" i="1" u="sng" dirty="0" smtClean="0">
                <a:hlinkClick r:id="rId7"/>
              </a:rPr>
              <a:t>http://www.behringer-harald.de/Fotos/SV09/h%F6chster%20berg%20der%20pfalz.jpg</a:t>
            </a:r>
            <a:endParaRPr lang="ru-RU" sz="6400" b="1" i="1" dirty="0" smtClean="0"/>
          </a:p>
          <a:p>
            <a:r>
              <a:rPr lang="ru-RU" sz="6400" b="1" i="1" u="sng" dirty="0" smtClean="0">
                <a:hlinkClick r:id="rId8"/>
              </a:rPr>
              <a:t>http://www.reisefuehrer-deutschland.de/bilder-tipps/rheinland-pfalz/dom-speyer.jpg</a:t>
            </a:r>
            <a:endParaRPr lang="ru-RU" sz="6400" b="1" i="1" dirty="0" smtClean="0"/>
          </a:p>
          <a:p>
            <a:r>
              <a:rPr lang="ru-RU" sz="6400" b="1" i="1" u="sng" dirty="0" smtClean="0">
                <a:hlinkClick r:id="rId9"/>
              </a:rPr>
              <a:t>http://mytown.de/poi-images/08/08/15/D/package0/199970.jpg</a:t>
            </a:r>
            <a:endParaRPr lang="ru-RU" sz="6400" b="1" i="1" dirty="0" smtClean="0"/>
          </a:p>
          <a:p>
            <a:r>
              <a:rPr lang="ru-RU" sz="6400" b="1" i="1" u="sng" dirty="0" smtClean="0">
                <a:hlinkClick r:id="rId10"/>
              </a:rPr>
              <a:t>http://mw2.google.com/mw-panoramio/photos/small/42344540.jpg</a:t>
            </a:r>
            <a:endParaRPr lang="ru-RU" sz="6400" b="1" i="1" dirty="0" smtClean="0"/>
          </a:p>
          <a:p>
            <a:r>
              <a:rPr lang="ru-RU" sz="6400" b="1" i="1" u="sng" dirty="0" smtClean="0">
                <a:hlinkClick r:id="rId11"/>
              </a:rPr>
              <a:t>http://res000.gps-tour.info/redx/tools/mb_image.php/file.x615a6b3443706e6673324e4d6f646a4b507461336f66426e3752433577386b766f586161485357522b31415954316163344365666e773d3d/gid.8/bechhofen.jpg</a:t>
            </a:r>
            <a:endParaRPr lang="ru-RU" sz="6400" b="1" i="1" dirty="0" smtClean="0"/>
          </a:p>
          <a:p>
            <a:r>
              <a:rPr lang="ru-RU" sz="6400" b="1" i="1" u="sng" dirty="0" smtClean="0">
                <a:hlinkClick r:id="rId12"/>
              </a:rPr>
              <a:t>http://www.deutsche-weinstrasse-pfalz.info/upload/haardt_und_mohnblumen_500.jpg</a:t>
            </a:r>
            <a:endParaRPr lang="ru-RU" sz="6400" b="1" i="1" dirty="0" smtClean="0"/>
          </a:p>
          <a:p>
            <a:r>
              <a:rPr lang="ru-RU" sz="6400" b="1" i="1" u="sng" dirty="0" smtClean="0">
                <a:hlinkClick r:id="rId13"/>
              </a:rPr>
              <a:t>http://www.pfalz.de/files/assets/Blick_Falkenstein.jpg</a:t>
            </a:r>
            <a:endParaRPr lang="ru-RU" sz="6400" b="1" i="1" dirty="0" smtClean="0"/>
          </a:p>
          <a:p>
            <a:r>
              <a:rPr lang="ru-RU" sz="6400" b="1" i="1" u="sng" dirty="0" smtClean="0">
                <a:hlinkClick r:id="rId14"/>
              </a:rPr>
              <a:t>http://www.immorent.org/bilder/420/wasgau3833.jpg</a:t>
            </a:r>
            <a:endParaRPr lang="ru-RU" sz="6400" b="1" i="1" dirty="0" smtClean="0"/>
          </a:p>
          <a:p>
            <a:r>
              <a:rPr lang="ru-RU" sz="6400" b="1" i="1" u="sng" dirty="0" smtClean="0">
                <a:hlinkClick r:id="rId15"/>
              </a:rPr>
              <a:t>http://www.essen-und-trinken.de/food/images/topthemen/specials/deutsche-kueche/deutsche-weinstrasse.jpg</a:t>
            </a:r>
            <a:endParaRPr lang="ru-RU" sz="6400" b="1" i="1" dirty="0" smtClean="0"/>
          </a:p>
          <a:p>
            <a:r>
              <a:rPr lang="ru-RU" sz="6400" b="1" i="1" u="sng" dirty="0" smtClean="0">
                <a:hlinkClick r:id="rId16"/>
              </a:rPr>
              <a:t>http://www.slovenia.info/pictures%5Cwine_road%5C1%5C2005%5CAmbroz_Svetinje_52954.jpg</a:t>
            </a:r>
            <a:endParaRPr lang="ru-RU" sz="6400" b="1" i="1" dirty="0" smtClean="0"/>
          </a:p>
          <a:p>
            <a:endParaRPr lang="ru-RU" dirty="0" smtClean="0"/>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192</Words>
  <Application>Microsoft Office PowerPoint</Application>
  <PresentationFormat>Экран (4:3)</PresentationFormat>
  <Paragraphs>30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Die Rheinpfalz. Die Pfalz ist eine Region in  Südwestdeutschland und liegt im Süden des Bundeslandes Rheinland-Pfalz. Sie umfasst 5451,13 km² und hat etwa 1,4 Mio. Einwohner. </vt:lpstr>
      <vt:lpstr>Слайд 2</vt:lpstr>
      <vt:lpstr>Слайд 3</vt:lpstr>
      <vt:lpstr>Слайд 4</vt:lpstr>
      <vt:lpstr>Слайд 5</vt:lpstr>
      <vt:lpstr>Der Wasgau Der Wasgau reicht von der französischen Grenze im Süden bir zum Flüsschen Queich im Norden und von der Rheinebene im Osten bis zum Dahner Felsenland im Westen. Der Gebirgsrand wird auch als Haardtgebirge bezeichnet. Die Hügel des Wasgaus unterscheiden sich von denen des restlichen Pfälzerwaldes durch die abgerundeten Bergkuppen.</vt:lpstr>
      <vt:lpstr>Der Ostrand des Pfälzerwaldes in Richtung Rheinebene wird als Haardt , das zwischen Haardt und Ebene liegende Hügelland, wo die  Pfälzer Weine angebaut werden, als Weinstraße bezeichnet. Inmitten der Region Weinstraße verläuft die  Deutsche Weinstraße. </vt:lpstr>
      <vt:lpstr>  Der Westrich ist eine geographische Region in Südwestdeutschland und im nordöstlichen  Frankreich . Der Name bedeutet Westreich, deshalb war bis ins 19. Jahrhundert „das Westrich“ die gängige Form. </vt:lpstr>
      <vt:lpstr>Источники</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Нина</cp:lastModifiedBy>
  <cp:revision>56</cp:revision>
  <dcterms:modified xsi:type="dcterms:W3CDTF">2012-08-02T13:41:32Z</dcterms:modified>
</cp:coreProperties>
</file>