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2" r:id="rId6"/>
    <p:sldId id="265" r:id="rId7"/>
    <p:sldId id="267" r:id="rId8"/>
    <p:sldId id="268"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99CC00"/>
    <a:srgbClr val="CCFF33"/>
    <a:srgbClr val="99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18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02.08.2012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upload.wikimedia.org/wikipedia/commons/thumb/7/72/Schneekopf-Finsterberg.jpg/800px-Schneekopf-Finsterberg.jpg" TargetMode="External"/><Relationship Id="rId3" Type="http://schemas.openxmlformats.org/officeDocument/2006/relationships/hyperlink" Target="http://upload.wikimedia.org/wikipedia/commons/thumb/7/72/Stuetzerbach-081.JPG/800px-Stuetzerbach-081.JPG" TargetMode="External"/><Relationship Id="rId7" Type="http://schemas.openxmlformats.org/officeDocument/2006/relationships/hyperlink" Target="http://upload.wikimedia.org/wikipedia/commons/thumb/7/71/Rennsteig.JPG/220px-Rennsteig.JPG" TargetMode="External"/><Relationship Id="rId2" Type="http://schemas.openxmlformats.org/officeDocument/2006/relationships/hyperlink" Target="http://upload.wikimedia.org/wikipedia/commons/thumb/e/ea/Karte_Verlauf_Rennsteig.png/800px-Karte_Verlauf_Rennsteig.png" TargetMode="External"/><Relationship Id="rId1" Type="http://schemas.openxmlformats.org/officeDocument/2006/relationships/slideLayout" Target="../slideLayouts/slideLayout2.xml"/><Relationship Id="rId6" Type="http://schemas.openxmlformats.org/officeDocument/2006/relationships/hyperlink" Target="http://upload.wikimedia.org/wikipedia/commons/thumb/3/3c/Quarzporphyr.jpg/400px-Quarzporphyr.jpg" TargetMode="External"/><Relationship Id="rId5" Type="http://schemas.openxmlformats.org/officeDocument/2006/relationships/hyperlink" Target="http://upload.wikimedia.org/wikipedia/de/thumb/9/9e/Falkensteinthueringen.jpg/480px-Falkensteinthueringen.jpg" TargetMode="External"/><Relationship Id="rId4" Type="http://schemas.openxmlformats.org/officeDocument/2006/relationships/hyperlink" Target="http://upload.wikimedia.org/wikipedia/commons/thumb/c/c2/Th%C3%BCringer_Wald_im_Winter.jpg/800px-Th%C3%BCringer_Wald_im_Winter.jpg"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20" y="500043"/>
            <a:ext cx="8572560" cy="696709"/>
          </a:xfrm>
          <a:prstGeom prst="round2SameRect">
            <a:avLst/>
          </a:prstGeom>
          <a:ln w="19050">
            <a:solidFill>
              <a:srgbClr val="008000"/>
            </a:solidFill>
          </a:ln>
        </p:spPr>
        <p:txBody>
          <a:bodyPr>
            <a:normAutofit fontScale="90000"/>
          </a:bodyPr>
          <a:lstStyle/>
          <a:p>
            <a:r>
              <a:rPr lang="de-DE" b="1" i="1" dirty="0" smtClean="0">
                <a:solidFill>
                  <a:srgbClr val="008000"/>
                </a:solidFill>
              </a:rPr>
              <a:t>Thüringer Wald</a:t>
            </a:r>
            <a:endParaRPr lang="ru-RU" i="1" dirty="0">
              <a:solidFill>
                <a:srgbClr val="008000"/>
              </a:solidFill>
            </a:endParaRPr>
          </a:p>
        </p:txBody>
      </p:sp>
      <p:sp>
        <p:nvSpPr>
          <p:cNvPr id="7" name="Прямоугольник с двумя скругленными соседними углами 6"/>
          <p:cNvSpPr/>
          <p:nvPr/>
        </p:nvSpPr>
        <p:spPr>
          <a:xfrm>
            <a:off x="357158" y="6072206"/>
            <a:ext cx="8572560" cy="677585"/>
          </a:xfrm>
          <a:prstGeom prst="round2SameRect">
            <a:avLst/>
          </a:prstGeom>
          <a:ln w="19050">
            <a:solidFill>
              <a:srgbClr val="008000"/>
            </a:solidFill>
          </a:ln>
        </p:spPr>
        <p:txBody>
          <a:bodyPr wrap="square">
            <a:spAutoFit/>
          </a:bodyPr>
          <a:lstStyle/>
          <a:p>
            <a:pPr algn="ctr"/>
            <a:r>
              <a:rPr lang="de-DE" b="1" i="1" dirty="0" smtClean="0">
                <a:solidFill>
                  <a:srgbClr val="008000"/>
                </a:solidFill>
              </a:rPr>
              <a:t>Die nordwestliche Hälfte des Gebirges, auf dem der Rennsteig als Kammlinie verläuft, wird als Thüringer Wald bezeichnet</a:t>
            </a:r>
            <a:endParaRPr lang="ru-RU" b="1" i="1" dirty="0">
              <a:solidFill>
                <a:srgbClr val="008000"/>
              </a:solidFill>
            </a:endParaRPr>
          </a:p>
        </p:txBody>
      </p:sp>
      <p:pic>
        <p:nvPicPr>
          <p:cNvPr id="9218" name="Picture 2" descr="Datei:Karte Verlauf Rennsteig.png"/>
          <p:cNvPicPr>
            <a:picLocks noChangeAspect="1" noChangeArrowheads="1"/>
          </p:cNvPicPr>
          <p:nvPr/>
        </p:nvPicPr>
        <p:blipFill>
          <a:blip r:embed="rId2" cstate="print"/>
          <a:srcRect/>
          <a:stretch>
            <a:fillRect/>
          </a:stretch>
        </p:blipFill>
        <p:spPr bwMode="auto">
          <a:xfrm>
            <a:off x="1331640" y="1412776"/>
            <a:ext cx="6624736" cy="4595911"/>
          </a:xfrm>
          <a:prstGeom prst="rect">
            <a:avLst/>
          </a:prstGeom>
          <a:noFill/>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prstGeom prst="round2SameRect">
            <a:avLst/>
          </a:prstGeom>
          <a:ln w="19050">
            <a:solidFill>
              <a:srgbClr val="008000"/>
            </a:solidFill>
          </a:ln>
        </p:spPr>
        <p:txBody>
          <a:bodyPr>
            <a:normAutofit fontScale="90000"/>
          </a:bodyPr>
          <a:lstStyle/>
          <a:p>
            <a:r>
              <a:rPr lang="de-DE" b="1" i="1" dirty="0" smtClean="0">
                <a:solidFill>
                  <a:srgbClr val="008000"/>
                </a:solidFill>
              </a:rPr>
              <a:t>Ausblick auf die Auerhahnstraße in </a:t>
            </a:r>
            <a:r>
              <a:rPr lang="de-DE" b="1" i="1" dirty="0" err="1" smtClean="0">
                <a:solidFill>
                  <a:srgbClr val="008000"/>
                </a:solidFill>
              </a:rPr>
              <a:t>Stützerbach</a:t>
            </a:r>
            <a:endParaRPr lang="ru-RU" b="1" i="1" dirty="0">
              <a:solidFill>
                <a:srgbClr val="008000"/>
              </a:solidFill>
            </a:endParaRPr>
          </a:p>
        </p:txBody>
      </p:sp>
      <p:pic>
        <p:nvPicPr>
          <p:cNvPr id="7170" name="Picture 2" descr="Datei:Stuetzerbach-081.JPG"/>
          <p:cNvPicPr>
            <a:picLocks noChangeAspect="1" noChangeArrowheads="1"/>
          </p:cNvPicPr>
          <p:nvPr/>
        </p:nvPicPr>
        <p:blipFill>
          <a:blip r:embed="rId2" cstate="print"/>
          <a:srcRect/>
          <a:stretch>
            <a:fillRect/>
          </a:stretch>
        </p:blipFill>
        <p:spPr bwMode="auto">
          <a:xfrm>
            <a:off x="1259632" y="1556792"/>
            <a:ext cx="6659893" cy="4994920"/>
          </a:xfrm>
          <a:prstGeom prst="rect">
            <a:avLst/>
          </a:prstGeom>
          <a:noFill/>
          <a:ln w="19050">
            <a:solidFill>
              <a:srgbClr val="008000"/>
            </a:solidFill>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66130"/>
          </a:xfrm>
          <a:prstGeom prst="round2SameRect">
            <a:avLst/>
          </a:prstGeom>
          <a:ln w="19050">
            <a:solidFill>
              <a:srgbClr val="008000"/>
            </a:solidFill>
          </a:ln>
        </p:spPr>
        <p:txBody>
          <a:bodyPr>
            <a:normAutofit/>
          </a:bodyPr>
          <a:lstStyle/>
          <a:p>
            <a:r>
              <a:rPr lang="de-DE" sz="4000" b="1" i="1" dirty="0" smtClean="0">
                <a:solidFill>
                  <a:srgbClr val="008000"/>
                </a:solidFill>
              </a:rPr>
              <a:t>Der Thüringer Wald im Winter</a:t>
            </a:r>
            <a:endParaRPr lang="ru-RU" sz="4000" b="1" i="1" dirty="0">
              <a:solidFill>
                <a:srgbClr val="008000"/>
              </a:solidFill>
            </a:endParaRPr>
          </a:p>
        </p:txBody>
      </p:sp>
      <p:pic>
        <p:nvPicPr>
          <p:cNvPr id="6146" name="Picture 2" descr="Datei:Thüringer Wald im Winter.jpg"/>
          <p:cNvPicPr>
            <a:picLocks noChangeAspect="1" noChangeArrowheads="1"/>
          </p:cNvPicPr>
          <p:nvPr/>
        </p:nvPicPr>
        <p:blipFill>
          <a:blip r:embed="rId2" cstate="print"/>
          <a:srcRect/>
          <a:stretch>
            <a:fillRect/>
          </a:stretch>
        </p:blipFill>
        <p:spPr bwMode="auto">
          <a:xfrm>
            <a:off x="1259632" y="1484784"/>
            <a:ext cx="6696744" cy="5022558"/>
          </a:xfrm>
          <a:prstGeom prst="rect">
            <a:avLst/>
          </a:prstGeom>
          <a:noFill/>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94122"/>
          </a:xfrm>
          <a:prstGeom prst="round2SameRect">
            <a:avLst/>
          </a:prstGeom>
          <a:ln w="19050">
            <a:solidFill>
              <a:srgbClr val="008000"/>
            </a:solidFill>
          </a:ln>
        </p:spPr>
        <p:txBody>
          <a:bodyPr>
            <a:normAutofit fontScale="90000"/>
          </a:bodyPr>
          <a:lstStyle/>
          <a:p>
            <a:r>
              <a:rPr lang="de-DE" b="1" i="1" dirty="0" smtClean="0">
                <a:solidFill>
                  <a:srgbClr val="008000"/>
                </a:solidFill>
              </a:rPr>
              <a:t>Falkenstein bei  </a:t>
            </a:r>
            <a:r>
              <a:rPr lang="de-DE" b="1" i="1" dirty="0" err="1" smtClean="0">
                <a:solidFill>
                  <a:srgbClr val="008000"/>
                </a:solidFill>
              </a:rPr>
              <a:t>Tambach</a:t>
            </a:r>
            <a:r>
              <a:rPr lang="de-DE" b="1" i="1" dirty="0" smtClean="0">
                <a:solidFill>
                  <a:srgbClr val="008000"/>
                </a:solidFill>
              </a:rPr>
              <a:t>- </a:t>
            </a:r>
            <a:r>
              <a:rPr lang="de-DE" b="1" i="1" dirty="0" err="1" smtClean="0">
                <a:solidFill>
                  <a:srgbClr val="008000"/>
                </a:solidFill>
              </a:rPr>
              <a:t>Dietharz</a:t>
            </a:r>
            <a:endParaRPr lang="ru-RU" b="1" i="1" dirty="0">
              <a:solidFill>
                <a:srgbClr val="008000"/>
              </a:solidFill>
            </a:endParaRPr>
          </a:p>
        </p:txBody>
      </p:sp>
      <p:pic>
        <p:nvPicPr>
          <p:cNvPr id="5122" name="Picture 2" descr="Datei:Falkensteinthueringen.jpg"/>
          <p:cNvPicPr>
            <a:picLocks noChangeAspect="1" noChangeArrowheads="1"/>
          </p:cNvPicPr>
          <p:nvPr/>
        </p:nvPicPr>
        <p:blipFill>
          <a:blip r:embed="rId2" cstate="print"/>
          <a:srcRect/>
          <a:stretch>
            <a:fillRect/>
          </a:stretch>
        </p:blipFill>
        <p:spPr bwMode="auto">
          <a:xfrm>
            <a:off x="2627784" y="1484784"/>
            <a:ext cx="4032448" cy="5040560"/>
          </a:xfrm>
          <a:prstGeom prst="rect">
            <a:avLst/>
          </a:prstGeom>
          <a:noFill/>
          <a:ln w="19050">
            <a:solidFill>
              <a:srgbClr val="008000"/>
            </a:solidFill>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6696744" cy="922114"/>
          </a:xfrm>
          <a:prstGeom prst="round2SameRect">
            <a:avLst/>
          </a:prstGeom>
          <a:ln w="19050">
            <a:solidFill>
              <a:srgbClr val="008000"/>
            </a:solidFill>
          </a:ln>
        </p:spPr>
        <p:txBody>
          <a:bodyPr/>
          <a:lstStyle/>
          <a:p>
            <a:r>
              <a:rPr lang="de-DE" b="1" i="1" dirty="0" smtClean="0">
                <a:solidFill>
                  <a:srgbClr val="008000"/>
                </a:solidFill>
              </a:rPr>
              <a:t>Porphyr</a:t>
            </a:r>
            <a:endParaRPr lang="ru-RU" i="1" dirty="0">
              <a:solidFill>
                <a:srgbClr val="008000"/>
              </a:solidFill>
            </a:endParaRPr>
          </a:p>
        </p:txBody>
      </p:sp>
      <p:sp>
        <p:nvSpPr>
          <p:cNvPr id="5" name="Прямоугольник с двумя скругленными соседними углами 4"/>
          <p:cNvSpPr/>
          <p:nvPr/>
        </p:nvSpPr>
        <p:spPr>
          <a:xfrm>
            <a:off x="642910" y="1500174"/>
            <a:ext cx="7858180" cy="1258372"/>
          </a:xfrm>
          <a:prstGeom prst="round2SameRect">
            <a:avLst/>
          </a:prstGeom>
          <a:ln w="19050">
            <a:solidFill>
              <a:srgbClr val="008000"/>
            </a:solidFill>
          </a:ln>
        </p:spPr>
        <p:txBody>
          <a:bodyPr wrap="square">
            <a:spAutoFit/>
          </a:bodyPr>
          <a:lstStyle/>
          <a:p>
            <a:pPr algn="ctr"/>
            <a:r>
              <a:rPr lang="de-DE" b="1" i="1" dirty="0" smtClean="0">
                <a:solidFill>
                  <a:srgbClr val="008000"/>
                </a:solidFill>
              </a:rPr>
              <a:t>Porphyr ist ein Sammelbegriff für verschiedene vulkanische Gesteine, die große, gut ausgebildete Kristalle in einer feinkörnigen Grundmasse besitzen. Sie haben für gewöhnlich eine saure (quarzreiche) bis intermediäre Zusammensetzung und bestehen meist aus Feldspäten.  </a:t>
            </a:r>
            <a:endParaRPr lang="ru-RU" b="1" i="1" dirty="0">
              <a:solidFill>
                <a:srgbClr val="008000"/>
              </a:solidFill>
            </a:endParaRPr>
          </a:p>
        </p:txBody>
      </p:sp>
      <p:pic>
        <p:nvPicPr>
          <p:cNvPr id="4098" name="Picture 2" descr="http://upload.wikimedia.org/wikipedia/commons/thumb/3/3c/Quarzporphyr.jpg/400px-Quarzporphyr.jpg"/>
          <p:cNvPicPr>
            <a:picLocks noChangeAspect="1" noChangeArrowheads="1"/>
          </p:cNvPicPr>
          <p:nvPr/>
        </p:nvPicPr>
        <p:blipFill>
          <a:blip r:embed="rId2" cstate="print"/>
          <a:srcRect/>
          <a:stretch>
            <a:fillRect/>
          </a:stretch>
        </p:blipFill>
        <p:spPr bwMode="auto">
          <a:xfrm>
            <a:off x="1996500" y="2940966"/>
            <a:ext cx="5239796" cy="3576160"/>
          </a:xfrm>
          <a:prstGeom prst="rect">
            <a:avLst/>
          </a:prstGeom>
          <a:noFill/>
          <a:ln w="19050">
            <a:solidFill>
              <a:srgbClr val="008000"/>
            </a:solidFill>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274638"/>
            <a:ext cx="6984776" cy="994122"/>
          </a:xfrm>
          <a:prstGeom prst="round2SameRect">
            <a:avLst/>
          </a:prstGeom>
          <a:ln w="19050">
            <a:solidFill>
              <a:srgbClr val="008000"/>
            </a:solidFill>
          </a:ln>
        </p:spPr>
        <p:txBody>
          <a:bodyPr/>
          <a:lstStyle/>
          <a:p>
            <a:r>
              <a:rPr lang="en-US" b="1" i="1" dirty="0" err="1" smtClean="0">
                <a:solidFill>
                  <a:srgbClr val="008000"/>
                </a:solidFill>
              </a:rPr>
              <a:t>Der</a:t>
            </a:r>
            <a:r>
              <a:rPr lang="en-US" b="1" i="1" dirty="0" smtClean="0">
                <a:solidFill>
                  <a:srgbClr val="008000"/>
                </a:solidFill>
              </a:rPr>
              <a:t> </a:t>
            </a:r>
            <a:r>
              <a:rPr lang="de-DE" b="1" i="1" dirty="0" smtClean="0">
                <a:solidFill>
                  <a:srgbClr val="008000"/>
                </a:solidFill>
              </a:rPr>
              <a:t>Rennsteig</a:t>
            </a:r>
            <a:endParaRPr lang="ru-RU" i="1" dirty="0">
              <a:solidFill>
                <a:srgbClr val="008000"/>
              </a:solidFill>
            </a:endParaRPr>
          </a:p>
        </p:txBody>
      </p:sp>
      <p:sp>
        <p:nvSpPr>
          <p:cNvPr id="5" name="Прямоугольник с двумя скругленными соседними углами 4"/>
          <p:cNvSpPr/>
          <p:nvPr/>
        </p:nvSpPr>
        <p:spPr>
          <a:xfrm>
            <a:off x="214282" y="2967334"/>
            <a:ext cx="4357718" cy="1258372"/>
          </a:xfrm>
          <a:prstGeom prst="round2SameRect">
            <a:avLst/>
          </a:prstGeom>
          <a:ln w="19050">
            <a:solidFill>
              <a:srgbClr val="008000"/>
            </a:solidFill>
          </a:ln>
        </p:spPr>
        <p:txBody>
          <a:bodyPr wrap="square">
            <a:spAutoFit/>
          </a:bodyPr>
          <a:lstStyle/>
          <a:p>
            <a:pPr algn="ctr"/>
            <a:r>
              <a:rPr lang="de-DE" b="1" i="1" dirty="0" smtClean="0">
                <a:solidFill>
                  <a:srgbClr val="008000"/>
                </a:solidFill>
              </a:rPr>
              <a:t>Der Rennsteig ist ein Kammweg sowie ein historischer Grenzweg im  Thüringer Wald, Thüringer Schiefergebirge und Frankenwald. </a:t>
            </a:r>
            <a:endParaRPr lang="ru-RU" b="1" i="1" dirty="0">
              <a:solidFill>
                <a:srgbClr val="008000"/>
              </a:solidFill>
            </a:endParaRPr>
          </a:p>
        </p:txBody>
      </p:sp>
      <p:pic>
        <p:nvPicPr>
          <p:cNvPr id="3074" name="Picture 2" descr="http://upload.wikimedia.org/wikipedia/commons/thumb/7/71/Rennsteig.JPG/220px-Rennsteig.JPG"/>
          <p:cNvPicPr>
            <a:picLocks noChangeAspect="1" noChangeArrowheads="1"/>
          </p:cNvPicPr>
          <p:nvPr/>
        </p:nvPicPr>
        <p:blipFill>
          <a:blip r:embed="rId2" cstate="print"/>
          <a:srcRect/>
          <a:stretch>
            <a:fillRect/>
          </a:stretch>
        </p:blipFill>
        <p:spPr bwMode="auto">
          <a:xfrm>
            <a:off x="5076056" y="1447986"/>
            <a:ext cx="3542014" cy="4717318"/>
          </a:xfrm>
          <a:prstGeom prst="rect">
            <a:avLst/>
          </a:prstGeom>
          <a:noFill/>
          <a:ln w="19050">
            <a:solidFill>
              <a:srgbClr val="008000"/>
            </a:solidFill>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274638"/>
            <a:ext cx="7560840" cy="922114"/>
          </a:xfrm>
          <a:prstGeom prst="round2SameRect">
            <a:avLst/>
          </a:prstGeom>
          <a:ln w="19050">
            <a:solidFill>
              <a:srgbClr val="008000"/>
            </a:solidFill>
          </a:ln>
        </p:spPr>
        <p:txBody>
          <a:bodyPr>
            <a:normAutofit/>
          </a:bodyPr>
          <a:lstStyle/>
          <a:p>
            <a:r>
              <a:rPr lang="de-DE" sz="4000" b="1" i="1" dirty="0" smtClean="0">
                <a:solidFill>
                  <a:srgbClr val="008000"/>
                </a:solidFill>
              </a:rPr>
              <a:t>Fichtenwald am Schneekopf</a:t>
            </a:r>
            <a:endParaRPr lang="ru-RU" sz="4000" b="1" i="1" dirty="0">
              <a:solidFill>
                <a:srgbClr val="008000"/>
              </a:solidFill>
            </a:endParaRPr>
          </a:p>
        </p:txBody>
      </p:sp>
      <p:pic>
        <p:nvPicPr>
          <p:cNvPr id="1026" name="Picture 2" descr="Vaizdas:Schneekopf-Finsterberg.jpg"/>
          <p:cNvPicPr>
            <a:picLocks noChangeAspect="1" noChangeArrowheads="1"/>
          </p:cNvPicPr>
          <p:nvPr/>
        </p:nvPicPr>
        <p:blipFill>
          <a:blip r:embed="rId2" cstate="print"/>
          <a:srcRect/>
          <a:stretch>
            <a:fillRect/>
          </a:stretch>
        </p:blipFill>
        <p:spPr bwMode="auto">
          <a:xfrm>
            <a:off x="1043608" y="1340768"/>
            <a:ext cx="7115944" cy="5336958"/>
          </a:xfrm>
          <a:prstGeom prst="rect">
            <a:avLst/>
          </a:prstGeom>
          <a:noFill/>
          <a:ln w="19050">
            <a:solidFill>
              <a:srgbClr val="008000"/>
            </a:solidFill>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74638"/>
            <a:ext cx="8219256" cy="922114"/>
          </a:xfrm>
          <a:prstGeom prst="round2SameRect">
            <a:avLst/>
          </a:prstGeom>
          <a:ln w="19050">
            <a:solidFill>
              <a:srgbClr val="008000"/>
            </a:solidFill>
          </a:ln>
        </p:spPr>
        <p:txBody>
          <a:bodyPr>
            <a:normAutofit/>
          </a:bodyPr>
          <a:lstStyle/>
          <a:p>
            <a:r>
              <a:rPr lang="ru-RU" sz="4000" b="1" i="1" dirty="0" smtClean="0">
                <a:solidFill>
                  <a:srgbClr val="008000"/>
                </a:solidFill>
              </a:rPr>
              <a:t>Источники</a:t>
            </a:r>
            <a:endParaRPr lang="ru-RU" sz="4000" b="1" i="1" dirty="0">
              <a:solidFill>
                <a:srgbClr val="008000"/>
              </a:solidFill>
            </a:endParaRPr>
          </a:p>
        </p:txBody>
      </p:sp>
      <p:sp>
        <p:nvSpPr>
          <p:cNvPr id="3" name="Содержимое 2"/>
          <p:cNvSpPr>
            <a:spLocks noGrp="1"/>
          </p:cNvSpPr>
          <p:nvPr>
            <p:ph idx="1"/>
          </p:nvPr>
        </p:nvSpPr>
        <p:spPr>
          <a:xfrm>
            <a:off x="457200" y="1340768"/>
            <a:ext cx="8229600" cy="5328592"/>
          </a:xfrm>
          <a:ln w="19050">
            <a:solidFill>
              <a:srgbClr val="008000"/>
            </a:solidFill>
          </a:ln>
        </p:spPr>
        <p:txBody>
          <a:bodyPr>
            <a:normAutofit fontScale="70000" lnSpcReduction="20000"/>
          </a:bodyPr>
          <a:lstStyle/>
          <a:p>
            <a:r>
              <a:rPr lang="ru-RU" b="1" i="1" u="sng" dirty="0" smtClean="0">
                <a:solidFill>
                  <a:srgbClr val="008000"/>
                </a:solidFill>
                <a:hlinkClick r:id="rId2"/>
              </a:rPr>
              <a:t>http://upload.wikimedia.org/wikipedia/commons/thumb/e/ea/Karte_Verlauf_Rennsteig.png/800px-Karte_Verlauf_Rennsteig.png</a:t>
            </a:r>
            <a:endParaRPr lang="ru-RU" b="1" i="1" dirty="0" smtClean="0">
              <a:solidFill>
                <a:srgbClr val="008000"/>
              </a:solidFill>
            </a:endParaRPr>
          </a:p>
          <a:p>
            <a:r>
              <a:rPr lang="ru-RU" b="1" i="1" u="sng" dirty="0" smtClean="0">
                <a:solidFill>
                  <a:srgbClr val="008000"/>
                </a:solidFill>
                <a:hlinkClick r:id="rId3"/>
              </a:rPr>
              <a:t>http://upload.wikimedia.org/wikipedia/commons/thumb/7/72/Stuetzerbach-081.JPG/800px-Stuetzerbach-081.JPG</a:t>
            </a:r>
            <a:endParaRPr lang="ru-RU" b="1" i="1" dirty="0" smtClean="0">
              <a:solidFill>
                <a:srgbClr val="008000"/>
              </a:solidFill>
            </a:endParaRPr>
          </a:p>
          <a:p>
            <a:r>
              <a:rPr lang="ru-RU" b="1" i="1" u="sng" dirty="0" smtClean="0">
                <a:solidFill>
                  <a:srgbClr val="008000"/>
                </a:solidFill>
                <a:hlinkClick r:id="rId4"/>
              </a:rPr>
              <a:t>http://upload.wikimedia.org/wikipedia/commons/thumb/c/c2/Th%C3%BCringer_Wald_im_Winter.jpg/800px-Th%C3%BCringer_Wald_im_Winter.jpg</a:t>
            </a:r>
            <a:endParaRPr lang="ru-RU" b="1" i="1" dirty="0" smtClean="0">
              <a:solidFill>
                <a:srgbClr val="008000"/>
              </a:solidFill>
            </a:endParaRPr>
          </a:p>
          <a:p>
            <a:r>
              <a:rPr lang="ru-RU" b="1" i="1" u="sng" dirty="0" smtClean="0">
                <a:solidFill>
                  <a:srgbClr val="008000"/>
                </a:solidFill>
                <a:hlinkClick r:id="rId5"/>
              </a:rPr>
              <a:t>http://upload.wikimedia.org/wikipedia/de/thumb/9/9e/Falkensteinthueringen.jpg/480px-Falkensteinthueringen.jpg</a:t>
            </a:r>
            <a:endParaRPr lang="ru-RU" b="1" i="1" dirty="0" smtClean="0">
              <a:solidFill>
                <a:srgbClr val="008000"/>
              </a:solidFill>
            </a:endParaRPr>
          </a:p>
          <a:p>
            <a:r>
              <a:rPr lang="ru-RU" b="1" i="1" u="sng" dirty="0" smtClean="0">
                <a:solidFill>
                  <a:srgbClr val="008000"/>
                </a:solidFill>
                <a:hlinkClick r:id="rId6"/>
              </a:rPr>
              <a:t>http://upload.wikimedia.org/wikipedia/commons/thumb/3/3c/Quarzporphyr.jpg/400px-Quarzporphyr.jpg</a:t>
            </a:r>
            <a:endParaRPr lang="ru-RU" b="1" i="1" dirty="0" smtClean="0">
              <a:solidFill>
                <a:srgbClr val="008000"/>
              </a:solidFill>
            </a:endParaRPr>
          </a:p>
          <a:p>
            <a:r>
              <a:rPr lang="ru-RU" b="1" i="1" u="sng" dirty="0" smtClean="0">
                <a:solidFill>
                  <a:srgbClr val="008000"/>
                </a:solidFill>
                <a:hlinkClick r:id="rId7"/>
              </a:rPr>
              <a:t>http://upload.wikimedia.org/wikipedia/commons/thumb/7/71/Rennsteig.JPG/220px-Rennsteig.JPG</a:t>
            </a:r>
            <a:endParaRPr lang="ru-RU" b="1" i="1" dirty="0" smtClean="0">
              <a:solidFill>
                <a:srgbClr val="008000"/>
              </a:solidFill>
            </a:endParaRPr>
          </a:p>
          <a:p>
            <a:r>
              <a:rPr lang="ru-RU" b="1" i="1" u="sng" dirty="0" smtClean="0">
                <a:solidFill>
                  <a:srgbClr val="008000"/>
                </a:solidFill>
                <a:hlinkClick r:id="rId8"/>
              </a:rPr>
              <a:t>http://upload.wikimedia.org/wikipedia/commons/thumb/7/72/Schneekopf-Finsterberg.jpg/800px-Schneekopf-Finsterberg.jpg</a:t>
            </a:r>
            <a:endParaRPr lang="ru-RU" b="1" i="1" dirty="0" smtClean="0">
              <a:solidFill>
                <a:srgbClr val="008000"/>
              </a:solidFill>
            </a:endParaRPr>
          </a:p>
          <a:p>
            <a:r>
              <a:rPr lang="ru-RU" b="1" i="1" dirty="0" smtClean="0">
                <a:solidFill>
                  <a:srgbClr val="008000"/>
                </a:solidFill>
              </a:rPr>
              <a:t> </a:t>
            </a:r>
          </a:p>
          <a:p>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79</TotalTime>
  <Words>121</Words>
  <Application>Microsoft Office PowerPoint</Application>
  <PresentationFormat>Экран (4:3)</PresentationFormat>
  <Paragraphs>19</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Thüringer Wald</vt:lpstr>
      <vt:lpstr>Ausblick auf die Auerhahnstraße in Stützerbach</vt:lpstr>
      <vt:lpstr>Der Thüringer Wald im Winter</vt:lpstr>
      <vt:lpstr>Falkenstein bei  Tambach- Dietharz</vt:lpstr>
      <vt:lpstr>Porphyr</vt:lpstr>
      <vt:lpstr>Der Rennsteig</vt:lpstr>
      <vt:lpstr>Fichtenwald am Schneekopf</vt:lpstr>
      <vt:lpstr>Источники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Нина</cp:lastModifiedBy>
  <cp:revision>21</cp:revision>
  <dcterms:modified xsi:type="dcterms:W3CDTF">2012-08-02T13:44:17Z</dcterms:modified>
</cp:coreProperties>
</file>