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70" r:id="rId6"/>
    <p:sldId id="259" r:id="rId7"/>
    <p:sldId id="260" r:id="rId8"/>
    <p:sldId id="271" r:id="rId9"/>
    <p:sldId id="262" r:id="rId10"/>
    <p:sldId id="266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9328"/>
    <a:srgbClr val="B8B238"/>
    <a:srgbClr val="B3B63A"/>
    <a:srgbClr val="AFB2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resden-und-sachsen.de/dresdner_umland/pics/koenigstein2.jpg" TargetMode="External"/><Relationship Id="rId3" Type="http://schemas.openxmlformats.org/officeDocument/2006/relationships/hyperlink" Target="http://upload.wikimedia.org/wikipedia/commons/2/29/Lilienstein_herbstabend.jpeg" TargetMode="External"/><Relationship Id="rId7" Type="http://schemas.openxmlformats.org/officeDocument/2006/relationships/hyperlink" Target="http://www.schmilka.de/tl_files/fotos/header/festung_koenigstein/festung_koenigstein_2.jpg" TargetMode="External"/><Relationship Id="rId12" Type="http://schemas.openxmlformats.org/officeDocument/2006/relationships/hyperlink" Target="http://www.oetigheim.de/servlet/PB/show/1876781_l1/Blick%20Kurort%20Rathen.jpg" TargetMode="External"/><Relationship Id="rId2" Type="http://schemas.openxmlformats.org/officeDocument/2006/relationships/hyperlink" Target="http://fonegallery.narod.ru/siren/siren13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thumb/8/85/Barbarine001.jpg/408px-Barbarine001.jpg" TargetMode="External"/><Relationship Id="rId11" Type="http://schemas.openxmlformats.org/officeDocument/2006/relationships/hyperlink" Target="http://upload.wikimedia.org/wikipedia/commons/thumb/5/57/Wilke.Aussicht.01.jpg/800px-Wilke.Aussicht.01.jpg" TargetMode="External"/><Relationship Id="rId5" Type="http://schemas.openxmlformats.org/officeDocument/2006/relationships/hyperlink" Target="http://upload.wikimedia.org/wikipedia/commons/thumb/3/38/Pfaffenstein_Barbarine_(04-2).jpg/800px-Pfaffenstein_Barbarine_(04-2).jpg" TargetMode="External"/><Relationship Id="rId10" Type="http://schemas.openxmlformats.org/officeDocument/2006/relationships/hyperlink" Target="http://upload.wikimedia.org/wikipedia/commons/thumb/9/9f/Bastei_01a.jpg/1500px-Bastei_01a.jpg" TargetMode="External"/><Relationship Id="rId4" Type="http://schemas.openxmlformats.org/officeDocument/2006/relationships/hyperlink" Target="http://upload.wikimedia.org/wikipedia/commons/thumb/8/83/Zschirnsteine.jpg/800px-Zschirnsteine.jpg" TargetMode="External"/><Relationship Id="rId9" Type="http://schemas.openxmlformats.org/officeDocument/2006/relationships/hyperlink" Target="http://upload.wikimedia.org/wikipedia/commons/0/07/Pfaffenstein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e.wikipedia.org/w/index.php?title=Datei:Lilienstein_herbstabend.jpeg&amp;filetimestamp=2005082419592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5"/>
          </a:xfrm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7030A0"/>
                </a:solidFill>
              </a:rPr>
              <a:t>Das </a:t>
            </a:r>
            <a:r>
              <a:rPr lang="en-US" sz="4000" b="1" i="1" dirty="0" err="1" smtClean="0">
                <a:solidFill>
                  <a:srgbClr val="7030A0"/>
                </a:solidFill>
              </a:rPr>
              <a:t>Elbsandsteingebirge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12290" name="Picture 2" descr="Datei:Lilienstein herbstaben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3" y="1737531"/>
            <a:ext cx="6658228" cy="4647445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de-DE" sz="4000" b="1" i="1" dirty="0" smtClean="0">
                <a:solidFill>
                  <a:srgbClr val="7030A0"/>
                </a:solidFill>
              </a:rPr>
              <a:t>Bastei (Fels)</a:t>
            </a:r>
            <a:endParaRPr lang="ru-RU" sz="4000" i="1" dirty="0">
              <a:solidFill>
                <a:srgbClr val="7030A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374860" y="4721662"/>
            <a:ext cx="4394280" cy="1168539"/>
          </a:xfrm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400" b="1" i="1" dirty="0" smtClean="0">
                <a:solidFill>
                  <a:srgbClr val="7030A0"/>
                </a:solidFill>
              </a:rPr>
              <a:t>Panoramablick von der Bastei über das Elbtal</a:t>
            </a:r>
            <a:endParaRPr lang="de-DE" sz="2400" b="1" i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Panoramablick von der Bastei über das Elbt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46194"/>
            <a:ext cx="8784976" cy="197369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</a:rPr>
              <a:t>Источники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424936" cy="5544616"/>
          </a:xfrm>
          <a:ln w="19050">
            <a:solidFill>
              <a:srgbClr val="7030A0"/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ru-RU" sz="7200" b="1" i="1" u="sng" dirty="0" smtClean="0">
                <a:solidFill>
                  <a:srgbClr val="7030A0"/>
                </a:solidFill>
                <a:hlinkClick r:id="rId2"/>
              </a:rPr>
              <a:t>http://fonegallery.narod.ru/siren/siren13.htm</a:t>
            </a:r>
            <a:endParaRPr lang="ru-RU" sz="7200" b="1" i="1" dirty="0" smtClean="0">
              <a:solidFill>
                <a:srgbClr val="7030A0"/>
              </a:solidFill>
            </a:endParaRPr>
          </a:p>
          <a:p>
            <a:r>
              <a:rPr lang="ru-RU" sz="7200" b="1" i="1" u="sng" dirty="0" smtClean="0">
                <a:solidFill>
                  <a:srgbClr val="7030A0"/>
                </a:solidFill>
                <a:hlinkClick r:id="rId3"/>
              </a:rPr>
              <a:t>http://upload.wikimedia.org/wikipedia/commons/2/29/Lilienstein_herbstabend.jpeg</a:t>
            </a:r>
            <a:endParaRPr lang="ru-RU" sz="7200" b="1" i="1" dirty="0" smtClean="0">
              <a:solidFill>
                <a:srgbClr val="7030A0"/>
              </a:solidFill>
            </a:endParaRPr>
          </a:p>
          <a:p>
            <a:r>
              <a:rPr lang="ru-RU" sz="7200" b="1" i="1" u="sng" dirty="0" smtClean="0">
                <a:solidFill>
                  <a:srgbClr val="7030A0"/>
                </a:solidFill>
                <a:hlinkClick r:id="rId4"/>
              </a:rPr>
              <a:t>http://upload.wikimedia.org/wikipedia/commons/thumb/8/83/Zschirnsteine.jpg/800px-Zschirnsteine.jpg</a:t>
            </a:r>
            <a:endParaRPr lang="ru-RU" sz="7200" b="1" i="1" dirty="0" smtClean="0">
              <a:solidFill>
                <a:srgbClr val="7030A0"/>
              </a:solidFill>
            </a:endParaRPr>
          </a:p>
          <a:p>
            <a:r>
              <a:rPr lang="ru-RU" sz="7200" b="1" i="1" u="sng" dirty="0" smtClean="0">
                <a:solidFill>
                  <a:srgbClr val="7030A0"/>
                </a:solidFill>
                <a:hlinkClick r:id="rId5"/>
              </a:rPr>
              <a:t>http://upload.wikimedia.org/wikipedia/commons/thumb/3/38/Pfaffenstein_Barbarine_%2804-2%29.jpg/800px-Pfaffenstein_Barbarine_%2804-2%29.jpg</a:t>
            </a:r>
            <a:endParaRPr lang="ru-RU" sz="7200" b="1" i="1" dirty="0" smtClean="0">
              <a:solidFill>
                <a:srgbClr val="7030A0"/>
              </a:solidFill>
            </a:endParaRPr>
          </a:p>
          <a:p>
            <a:r>
              <a:rPr lang="ru-RU" sz="7200" b="1" i="1" u="sng" dirty="0" smtClean="0">
                <a:solidFill>
                  <a:srgbClr val="7030A0"/>
                </a:solidFill>
                <a:hlinkClick r:id="rId6"/>
              </a:rPr>
              <a:t>http://upload.wikimedia.org/wikipedia/commons/thumb/8/85/Barbarine001.jpg/408px-Barbarine001.jpg</a:t>
            </a:r>
            <a:endParaRPr lang="ru-RU" sz="7200" b="1" i="1" dirty="0" smtClean="0">
              <a:solidFill>
                <a:srgbClr val="7030A0"/>
              </a:solidFill>
            </a:endParaRPr>
          </a:p>
          <a:p>
            <a:r>
              <a:rPr lang="ru-RU" sz="7200" b="1" i="1" u="sng" dirty="0" smtClean="0">
                <a:solidFill>
                  <a:srgbClr val="7030A0"/>
                </a:solidFill>
                <a:hlinkClick r:id="rId3"/>
              </a:rPr>
              <a:t>http://upload.wikimedia.org/wikipedia/commons/2/29/Lilienstein_herbstabend.jpeg</a:t>
            </a:r>
            <a:endParaRPr lang="ru-RU" sz="7200" b="1" i="1" dirty="0" smtClean="0">
              <a:solidFill>
                <a:srgbClr val="7030A0"/>
              </a:solidFill>
            </a:endParaRPr>
          </a:p>
          <a:p>
            <a:r>
              <a:rPr lang="ru-RU" sz="7200" b="1" i="1" u="sng" dirty="0" smtClean="0">
                <a:solidFill>
                  <a:srgbClr val="7030A0"/>
                </a:solidFill>
                <a:hlinkClick r:id="rId7"/>
              </a:rPr>
              <a:t>http://www.schmilka.de/tl_files/fotos/header/festung_koenigstein/festung_koenigstein_2.jpg</a:t>
            </a:r>
            <a:endParaRPr lang="ru-RU" sz="7200" b="1" i="1" dirty="0" smtClean="0">
              <a:solidFill>
                <a:srgbClr val="7030A0"/>
              </a:solidFill>
            </a:endParaRPr>
          </a:p>
          <a:p>
            <a:r>
              <a:rPr lang="ru-RU" sz="7200" b="1" i="1" u="sng" dirty="0" smtClean="0">
                <a:solidFill>
                  <a:srgbClr val="7030A0"/>
                </a:solidFill>
                <a:hlinkClick r:id="rId8"/>
              </a:rPr>
              <a:t>http://www.dresden-und-sachsen.de/dresdner_umland/pics/koenigstein2.jpg</a:t>
            </a:r>
            <a:endParaRPr lang="ru-RU" sz="7200" b="1" i="1" dirty="0" smtClean="0">
              <a:solidFill>
                <a:srgbClr val="7030A0"/>
              </a:solidFill>
            </a:endParaRPr>
          </a:p>
          <a:p>
            <a:r>
              <a:rPr lang="ru-RU" sz="7200" b="1" i="1" u="sng" dirty="0" smtClean="0">
                <a:solidFill>
                  <a:srgbClr val="7030A0"/>
                </a:solidFill>
                <a:hlinkClick r:id="rId9"/>
              </a:rPr>
              <a:t>http://upload.wikimedia.org/wikipedia/commons/0/07/Pfaffenstein.jpg</a:t>
            </a:r>
            <a:endParaRPr lang="ru-RU" sz="7200" b="1" i="1" dirty="0" smtClean="0">
              <a:solidFill>
                <a:srgbClr val="7030A0"/>
              </a:solidFill>
            </a:endParaRPr>
          </a:p>
          <a:p>
            <a:r>
              <a:rPr lang="ru-RU" sz="7200" b="1" i="1" u="sng" dirty="0" smtClean="0">
                <a:solidFill>
                  <a:srgbClr val="7030A0"/>
                </a:solidFill>
                <a:hlinkClick r:id="rId10"/>
              </a:rPr>
              <a:t>http://upload.wikimedia.org/wikipedia/commons/thumb/9/9f/Bastei_01a.jpg/1500px-Bastei_01a.jpg</a:t>
            </a:r>
            <a:endParaRPr lang="ru-RU" sz="7200" b="1" i="1" dirty="0" smtClean="0">
              <a:solidFill>
                <a:srgbClr val="7030A0"/>
              </a:solidFill>
            </a:endParaRPr>
          </a:p>
          <a:p>
            <a:r>
              <a:rPr lang="ru-RU" sz="7200" b="1" i="1" u="sng" dirty="0" smtClean="0">
                <a:solidFill>
                  <a:srgbClr val="7030A0"/>
                </a:solidFill>
                <a:hlinkClick r:id="rId11"/>
              </a:rPr>
              <a:t>http://upload.wikimedia.org/wikipedia/commons/thumb/5/57/Wilke.Aussicht.01.jpg/800px-Wilke.Aussicht.01.jpg</a:t>
            </a:r>
            <a:endParaRPr lang="ru-RU" sz="7200" b="1" i="1" dirty="0" smtClean="0">
              <a:solidFill>
                <a:srgbClr val="7030A0"/>
              </a:solidFill>
            </a:endParaRPr>
          </a:p>
          <a:p>
            <a:r>
              <a:rPr lang="ru-RU" sz="7200" b="1" i="1" u="sng" dirty="0" smtClean="0">
                <a:solidFill>
                  <a:srgbClr val="7030A0"/>
                </a:solidFill>
                <a:hlinkClick r:id="rId12"/>
              </a:rPr>
              <a:t>http://www.oetigheim.de/servlet/PB/show/1876781_l1/Blick%20Kurort%20Rathen.jpg</a:t>
            </a:r>
            <a:endParaRPr lang="ru-RU" sz="7200" b="1" i="1" dirty="0" smtClean="0">
              <a:solidFill>
                <a:srgbClr val="7030A0"/>
              </a:solidFill>
            </a:endParaRPr>
          </a:p>
          <a:p>
            <a:r>
              <a:rPr lang="ru-RU" sz="7200" b="1" i="1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>
            <a:noAutofit/>
          </a:bodyPr>
          <a:lstStyle/>
          <a:p>
            <a:r>
              <a:rPr lang="de-DE" sz="4000" b="1" i="1" dirty="0" err="1" smtClean="0">
                <a:solidFill>
                  <a:srgbClr val="7030A0"/>
                </a:solidFill>
              </a:rPr>
              <a:t>Zschirnsteine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11266" name="Picture 2" descr="Datei:Zschirnste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6763905" cy="456563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2267744" y="6021288"/>
            <a:ext cx="4572000" cy="646331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>
            <a:spAutoFit/>
          </a:bodyPr>
          <a:lstStyle/>
          <a:p>
            <a:pPr algn="ctr"/>
            <a:r>
              <a:rPr lang="de-DE" b="1" i="1" dirty="0" smtClean="0">
                <a:solidFill>
                  <a:srgbClr val="7030A0"/>
                </a:solidFill>
              </a:rPr>
              <a:t>links der Kleine </a:t>
            </a:r>
            <a:r>
              <a:rPr lang="de-DE" b="1" i="1" dirty="0" err="1" smtClean="0">
                <a:solidFill>
                  <a:srgbClr val="7030A0"/>
                </a:solidFill>
              </a:rPr>
              <a:t>Zschirnstein</a:t>
            </a:r>
            <a:r>
              <a:rPr lang="de-DE" b="1" i="1" dirty="0" smtClean="0">
                <a:solidFill>
                  <a:srgbClr val="7030A0"/>
                </a:solidFill>
              </a:rPr>
              <a:t>, rechts der Große </a:t>
            </a:r>
            <a:r>
              <a:rPr lang="de-DE" b="1" i="1" dirty="0" err="1" smtClean="0">
                <a:solidFill>
                  <a:srgbClr val="7030A0"/>
                </a:solidFill>
              </a:rPr>
              <a:t>Zschirnstein</a:t>
            </a:r>
            <a:endParaRPr lang="de-DE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err="1" smtClean="0">
                <a:solidFill>
                  <a:srgbClr val="7030A0"/>
                </a:solidFill>
              </a:rPr>
              <a:t>Markante</a:t>
            </a:r>
            <a:r>
              <a:rPr lang="en-US" sz="4000" b="1" i="1" dirty="0" smtClean="0">
                <a:solidFill>
                  <a:srgbClr val="7030A0"/>
                </a:solidFill>
              </a:rPr>
              <a:t> </a:t>
            </a:r>
            <a:r>
              <a:rPr lang="en-US" sz="4000" b="1" i="1" dirty="0" err="1" smtClean="0">
                <a:solidFill>
                  <a:srgbClr val="7030A0"/>
                </a:solidFill>
              </a:rPr>
              <a:t>Tafelberge</a:t>
            </a:r>
            <a:r>
              <a:rPr lang="en-US" sz="4000" b="1" i="1" dirty="0" smtClean="0">
                <a:solidFill>
                  <a:srgbClr val="7030A0"/>
                </a:solidFill>
              </a:rPr>
              <a:t> 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25602" name="Picture 2" descr="Datei:Lilienstein herbstaben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8558" y="1484785"/>
            <a:ext cx="5319168" cy="371278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25604" name="Picture 4" descr="http://bits.wikimedia.org/skins-1.18/common/images/magnify-clip.png">
            <a:hlinkClick r:id="rId3" tooltip="vergrößer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9138" y="-274638"/>
            <a:ext cx="142875" cy="104775"/>
          </a:xfrm>
          <a:prstGeom prst="rect">
            <a:avLst/>
          </a:prstGeom>
          <a:noFill/>
        </p:spPr>
      </p:pic>
      <p:pic>
        <p:nvPicPr>
          <p:cNvPr id="25606" name="Picture 6" descr="http://bits.wikimedia.org/skins-1.18/common/images/magnify-clip.png">
            <a:hlinkClick r:id="rId3" tooltip="vergrößer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9138" y="-274638"/>
            <a:ext cx="142875" cy="104775"/>
          </a:xfrm>
          <a:prstGeom prst="rect">
            <a:avLst/>
          </a:prstGeom>
          <a:noFill/>
        </p:spPr>
      </p:pic>
      <p:pic>
        <p:nvPicPr>
          <p:cNvPr id="25608" name="Picture 8" descr="http://bits.wikimedia.org/skins-1.18/common/images/magnify-clip.png">
            <a:hlinkClick r:id="rId3" tooltip="vergrößer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9138" y="-274638"/>
            <a:ext cx="142875" cy="104775"/>
          </a:xfrm>
          <a:prstGeom prst="rect">
            <a:avLst/>
          </a:prstGeom>
          <a:noFill/>
        </p:spPr>
      </p:pic>
      <p:sp>
        <p:nvSpPr>
          <p:cNvPr id="13" name="Овал 12"/>
          <p:cNvSpPr/>
          <p:nvPr/>
        </p:nvSpPr>
        <p:spPr>
          <a:xfrm>
            <a:off x="2267744" y="5301208"/>
            <a:ext cx="4608512" cy="1168539"/>
          </a:xfrm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400" b="1" i="1" dirty="0" smtClean="0">
                <a:solidFill>
                  <a:srgbClr val="7030A0"/>
                </a:solidFill>
              </a:rPr>
              <a:t>Lilienstein im </a:t>
            </a:r>
            <a:r>
              <a:rPr lang="de-DE" sz="2400" b="1" i="1" dirty="0" err="1" smtClean="0">
                <a:solidFill>
                  <a:srgbClr val="7030A0"/>
                </a:solidFill>
              </a:rPr>
              <a:t>Abendlicht</a:t>
            </a:r>
            <a:endParaRPr lang="de-DE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>
            <a:noAutofit/>
          </a:bodyPr>
          <a:lstStyle/>
          <a:p>
            <a:r>
              <a:rPr lang="en-US" sz="4000" b="1" i="1" dirty="0" err="1" smtClean="0">
                <a:solidFill>
                  <a:srgbClr val="7030A0"/>
                </a:solidFill>
              </a:rPr>
              <a:t>Königsstein</a:t>
            </a:r>
            <a:r>
              <a:rPr lang="en-US" sz="4000" b="1" i="1" dirty="0" smtClean="0">
                <a:solidFill>
                  <a:srgbClr val="7030A0"/>
                </a:solidFill>
              </a:rPr>
              <a:t> </a:t>
            </a:r>
            <a:r>
              <a:rPr lang="en-US" sz="4000" b="1" i="1" dirty="0" err="1" smtClean="0">
                <a:solidFill>
                  <a:srgbClr val="7030A0"/>
                </a:solidFill>
              </a:rPr>
              <a:t>mit</a:t>
            </a:r>
            <a:r>
              <a:rPr lang="en-US" sz="4000" b="1" i="1" dirty="0" smtClean="0">
                <a:solidFill>
                  <a:srgbClr val="7030A0"/>
                </a:solidFill>
              </a:rPr>
              <a:t> </a:t>
            </a:r>
            <a:r>
              <a:rPr lang="en-US" sz="4000" b="1" i="1" dirty="0" err="1" smtClean="0">
                <a:solidFill>
                  <a:srgbClr val="7030A0"/>
                </a:solidFill>
              </a:rPr>
              <a:t>Festung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26626" name="Picture 2" descr="Festung Königstein Schmilka Sächsische Schweiz Bad Schandau Hotels Ferienwohnungen Pensionen und Zimmer im Elbsandsteingebi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8244916" cy="366440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r>
              <a:rPr lang="en-US" b="1" i="1" dirty="0" err="1" smtClean="0">
                <a:solidFill>
                  <a:srgbClr val="7030A0"/>
                </a:solidFill>
              </a:rPr>
              <a:t>Pfaffenstein</a:t>
            </a:r>
            <a:r>
              <a:rPr lang="en-US" b="1" i="1" dirty="0" smtClean="0">
                <a:solidFill>
                  <a:srgbClr val="7030A0"/>
                </a:solidFill>
              </a:rPr>
              <a:t>  </a:t>
            </a:r>
            <a:r>
              <a:rPr lang="en-US" b="1" i="1" dirty="0" err="1" smtClean="0">
                <a:solidFill>
                  <a:srgbClr val="7030A0"/>
                </a:solidFill>
              </a:rPr>
              <a:t>mit</a:t>
            </a:r>
            <a:r>
              <a:rPr lang="en-US" b="1" i="1" dirty="0" smtClean="0">
                <a:solidFill>
                  <a:srgbClr val="7030A0"/>
                </a:solidFill>
              </a:rPr>
              <a:t> </a:t>
            </a:r>
            <a:r>
              <a:rPr lang="en-US" b="1" i="1" dirty="0" err="1" smtClean="0">
                <a:solidFill>
                  <a:srgbClr val="7030A0"/>
                </a:solidFill>
              </a:rPr>
              <a:t>Nadelspitze</a:t>
            </a:r>
            <a:r>
              <a:rPr lang="en-US" b="1" i="1" dirty="0" smtClean="0">
                <a:solidFill>
                  <a:srgbClr val="7030A0"/>
                </a:solidFill>
              </a:rPr>
              <a:t> </a:t>
            </a:r>
            <a:r>
              <a:rPr lang="en-US" b="1" i="1" dirty="0" err="1" smtClean="0">
                <a:solidFill>
                  <a:srgbClr val="7030A0"/>
                </a:solidFill>
              </a:rPr>
              <a:t>Barbarine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27650" name="Picture 2" descr="Datei:Pfaffenste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7096125" cy="468630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>
            <a:noAutofit/>
          </a:bodyPr>
          <a:lstStyle/>
          <a:p>
            <a:r>
              <a:rPr lang="de-DE" sz="4000" b="1" i="1" dirty="0" err="1" smtClean="0">
                <a:solidFill>
                  <a:srgbClr val="7030A0"/>
                </a:solidFill>
              </a:rPr>
              <a:t>Barbarine</a:t>
            </a:r>
            <a:endParaRPr lang="ru-RU" sz="4000" i="1" dirty="0">
              <a:solidFill>
                <a:srgbClr val="7030A0"/>
              </a:solidFill>
            </a:endParaRPr>
          </a:p>
        </p:txBody>
      </p:sp>
      <p:pic>
        <p:nvPicPr>
          <p:cNvPr id="9220" name="Picture 4" descr="Datei:Pfaffenstein Barbarine (04-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268760"/>
            <a:ext cx="6336704" cy="4752528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1475656" y="6165304"/>
            <a:ext cx="6192688" cy="369332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rgbClr val="7030A0"/>
                </a:solidFill>
              </a:rPr>
              <a:t>Die </a:t>
            </a:r>
            <a:r>
              <a:rPr lang="de-DE" b="1" i="1" dirty="0" err="1" smtClean="0">
                <a:solidFill>
                  <a:srgbClr val="7030A0"/>
                </a:solidFill>
              </a:rPr>
              <a:t>Barbarine</a:t>
            </a:r>
            <a:r>
              <a:rPr lang="de-DE" b="1" i="1" dirty="0" smtClean="0">
                <a:solidFill>
                  <a:srgbClr val="7030A0"/>
                </a:solidFill>
              </a:rPr>
              <a:t> mit den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en-US" b="1" i="1" dirty="0" err="1" smtClean="0">
                <a:solidFill>
                  <a:srgbClr val="7030A0"/>
                </a:solidFill>
              </a:rPr>
              <a:t>Zschirnsteinen</a:t>
            </a:r>
            <a:r>
              <a:rPr lang="en-US" b="1" i="1" dirty="0" smtClean="0">
                <a:solidFill>
                  <a:srgbClr val="7030A0"/>
                </a:solidFill>
              </a:rPr>
              <a:t> </a:t>
            </a:r>
            <a:r>
              <a:rPr lang="de-DE" b="1" i="1" dirty="0" smtClean="0">
                <a:solidFill>
                  <a:srgbClr val="7030A0"/>
                </a:solidFill>
              </a:rPr>
              <a:t>im Hintergrund</a:t>
            </a:r>
            <a:endParaRPr lang="de-DE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r>
              <a:rPr lang="de-DE" sz="4000" b="1" i="1" dirty="0" smtClean="0">
                <a:solidFill>
                  <a:srgbClr val="7030A0"/>
                </a:solidFill>
              </a:rPr>
              <a:t>Die Sage von der </a:t>
            </a:r>
            <a:r>
              <a:rPr lang="de-DE" sz="4000" b="1" i="1" dirty="0" err="1" smtClean="0">
                <a:solidFill>
                  <a:srgbClr val="7030A0"/>
                </a:solidFill>
              </a:rPr>
              <a:t>Barbarine</a:t>
            </a:r>
            <a:endParaRPr lang="ru-RU" sz="4000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34880" cy="4853136"/>
          </a:xfrm>
          <a:ln w="19050">
            <a:solidFill>
              <a:srgbClr val="7030A0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de-DE" sz="2400" b="1" i="1" dirty="0" smtClean="0">
                <a:solidFill>
                  <a:srgbClr val="7030A0"/>
                </a:solidFill>
              </a:rPr>
              <a:t>Der Sage nach ist die </a:t>
            </a:r>
            <a:r>
              <a:rPr lang="de-DE" sz="2400" b="1" i="1" dirty="0" err="1" smtClean="0">
                <a:solidFill>
                  <a:srgbClr val="7030A0"/>
                </a:solidFill>
              </a:rPr>
              <a:t>Barbarine</a:t>
            </a:r>
            <a:r>
              <a:rPr lang="de-DE" sz="2400" b="1" i="1" dirty="0" smtClean="0">
                <a:solidFill>
                  <a:srgbClr val="7030A0"/>
                </a:solidFill>
              </a:rPr>
              <a:t> eine versteinerte Jungfrau, das immerwährende Mahnmal eines Strafgerichts, nach welchem es geschehen </a:t>
            </a:r>
            <a:r>
              <a:rPr lang="de-DE" sz="2400" b="1" i="1" dirty="0" err="1" smtClean="0">
                <a:solidFill>
                  <a:srgbClr val="7030A0"/>
                </a:solidFill>
              </a:rPr>
              <a:t>seyn</a:t>
            </a:r>
            <a:r>
              <a:rPr lang="de-DE" sz="2400" b="1" i="1" dirty="0" smtClean="0">
                <a:solidFill>
                  <a:srgbClr val="7030A0"/>
                </a:solidFill>
              </a:rPr>
              <a:t> soll, </a:t>
            </a:r>
            <a:r>
              <a:rPr lang="de-DE" sz="2400" b="1" i="1" dirty="0" err="1" smtClean="0">
                <a:solidFill>
                  <a:srgbClr val="7030A0"/>
                </a:solidFill>
              </a:rPr>
              <a:t>daß</a:t>
            </a:r>
            <a:r>
              <a:rPr lang="de-DE" sz="2400" b="1" i="1" dirty="0" smtClean="0">
                <a:solidFill>
                  <a:srgbClr val="7030A0"/>
                </a:solidFill>
              </a:rPr>
              <a:t> eine Mutter ihre Tochter Sonntags habe heißen in die Kirche gehen, die Tochter aber </a:t>
            </a:r>
            <a:r>
              <a:rPr lang="de-DE" sz="2400" b="1" i="1" dirty="0" err="1" smtClean="0">
                <a:solidFill>
                  <a:srgbClr val="7030A0"/>
                </a:solidFill>
              </a:rPr>
              <a:t>sey</a:t>
            </a:r>
            <a:r>
              <a:rPr lang="de-DE" sz="2400" b="1" i="1" dirty="0" smtClean="0">
                <a:solidFill>
                  <a:srgbClr val="7030A0"/>
                </a:solidFill>
              </a:rPr>
              <a:t> währender Kirche auf den </a:t>
            </a:r>
            <a:r>
              <a:rPr lang="de-DE" sz="2400" b="1" i="1" dirty="0" err="1" smtClean="0">
                <a:solidFill>
                  <a:srgbClr val="7030A0"/>
                </a:solidFill>
              </a:rPr>
              <a:t>Pfaffstein</a:t>
            </a:r>
            <a:r>
              <a:rPr lang="de-DE" sz="2400" b="1" i="1" dirty="0" smtClean="0">
                <a:solidFill>
                  <a:srgbClr val="7030A0"/>
                </a:solidFill>
              </a:rPr>
              <a:t> in die </a:t>
            </a:r>
            <a:r>
              <a:rPr lang="de-DE" sz="2400" b="1" i="1" dirty="0" err="1" smtClean="0">
                <a:solidFill>
                  <a:srgbClr val="7030A0"/>
                </a:solidFill>
              </a:rPr>
              <a:t>Heydelbeere</a:t>
            </a:r>
            <a:r>
              <a:rPr lang="de-DE" sz="2400" b="1" i="1" dirty="0" smtClean="0">
                <a:solidFill>
                  <a:srgbClr val="7030A0"/>
                </a:solidFill>
              </a:rPr>
              <a:t> gegangen, und als sie die Mutter daselbst angetroffen, habe sie die Tochter im Zorn verwünschet, </a:t>
            </a:r>
            <a:r>
              <a:rPr lang="de-DE" sz="2400" b="1" i="1" dirty="0" err="1" smtClean="0">
                <a:solidFill>
                  <a:srgbClr val="7030A0"/>
                </a:solidFill>
              </a:rPr>
              <a:t>daß</a:t>
            </a:r>
            <a:r>
              <a:rPr lang="de-DE" sz="2400" b="1" i="1" dirty="0" smtClean="0">
                <a:solidFill>
                  <a:srgbClr val="7030A0"/>
                </a:solidFill>
              </a:rPr>
              <a:t> sie müsse auf der Stelle zum Stein werden; worauf solches augenblicklich also geschehen, und daher diese zum Stein gewordene Jungfer auf immer </a:t>
            </a:r>
            <a:r>
              <a:rPr lang="de-DE" sz="2400" b="1" i="1" dirty="0" err="1" smtClean="0">
                <a:solidFill>
                  <a:srgbClr val="7030A0"/>
                </a:solidFill>
              </a:rPr>
              <a:t>allhier</a:t>
            </a:r>
            <a:r>
              <a:rPr lang="de-DE" sz="2400" b="1" i="1" dirty="0" smtClean="0">
                <a:solidFill>
                  <a:srgbClr val="7030A0"/>
                </a:solidFill>
              </a:rPr>
              <a:t> stehe, und mit ihrem Steinbilde alle ungehorsame Kinder warne.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8194" name="Picture 2" descr="Datei:Barbarin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3" y="1594914"/>
            <a:ext cx="3303727" cy="485842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r>
              <a:rPr lang="de-DE" b="1" i="1" dirty="0" smtClean="0">
                <a:solidFill>
                  <a:srgbClr val="7030A0"/>
                </a:solidFill>
              </a:rPr>
              <a:t>Stadt Wehlen (links) , im Hintergrund die Bastei.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28674" name="Picture 2" descr="Datei:Wilke.Aussicht.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7043936" cy="4693023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ellipse">
            <a:avLst/>
          </a:prstGeom>
          <a:ln w="1905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err="1" smtClean="0">
                <a:solidFill>
                  <a:srgbClr val="7030A0"/>
                </a:solidFill>
              </a:rPr>
              <a:t>Der</a:t>
            </a:r>
            <a:r>
              <a:rPr lang="en-US" sz="4000" b="1" i="1" dirty="0" smtClean="0">
                <a:solidFill>
                  <a:srgbClr val="7030A0"/>
                </a:solidFill>
              </a:rPr>
              <a:t> </a:t>
            </a:r>
            <a:r>
              <a:rPr lang="en-US" sz="4000" b="1" i="1" dirty="0" err="1" smtClean="0">
                <a:solidFill>
                  <a:srgbClr val="7030A0"/>
                </a:solidFill>
              </a:rPr>
              <a:t>Kurort</a:t>
            </a:r>
            <a:r>
              <a:rPr lang="en-US" sz="4000" b="1" i="1" dirty="0" smtClean="0">
                <a:solidFill>
                  <a:srgbClr val="7030A0"/>
                </a:solidFill>
              </a:rPr>
              <a:t>  </a:t>
            </a:r>
            <a:r>
              <a:rPr lang="en-US" sz="4000" b="1" i="1" dirty="0" err="1" smtClean="0">
                <a:solidFill>
                  <a:srgbClr val="7030A0"/>
                </a:solidFill>
              </a:rPr>
              <a:t>Rathen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http://www.oetigheim.de/servlet/PB/show/1876781_l1/Blick%20Kurort%20Rath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2108" y="1628800"/>
            <a:ext cx="6353645" cy="4752528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206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Das Elbsandsteingebirge</vt:lpstr>
      <vt:lpstr>Zschirnsteine</vt:lpstr>
      <vt:lpstr>Markante Tafelberge </vt:lpstr>
      <vt:lpstr>Königsstein mit Festung</vt:lpstr>
      <vt:lpstr>Pfaffenstein  mit Nadelspitze Barbarine</vt:lpstr>
      <vt:lpstr>Barbarine</vt:lpstr>
      <vt:lpstr>Die Sage von der Barbarine</vt:lpstr>
      <vt:lpstr>Stadt Wehlen (links) , im Hintergrund die Bastei.</vt:lpstr>
      <vt:lpstr>Der Kurort  Rathen</vt:lpstr>
      <vt:lpstr>Bastei (Fels)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Нина</cp:lastModifiedBy>
  <cp:revision>36</cp:revision>
  <dcterms:modified xsi:type="dcterms:W3CDTF">2012-08-02T13:43:14Z</dcterms:modified>
</cp:coreProperties>
</file>