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8" r:id="rId6"/>
    <p:sldId id="268" r:id="rId7"/>
    <p:sldId id="269" r:id="rId8"/>
    <p:sldId id="270" r:id="rId9"/>
    <p:sldId id="271" r:id="rId10"/>
    <p:sldId id="272" r:id="rId11"/>
    <p:sldId id="274" r:id="rId12"/>
    <p:sldId id="275" r:id="rId13"/>
    <p:sldId id="276" r:id="rId14"/>
    <p:sldId id="279" r:id="rId15"/>
    <p:sldId id="28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6000" b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upload.wikimedia.org/wikipedia/commons/thumb/f/f7/Grosser-feldberg-taunus016.jpg/681px-Grosser-feldberg-taunus016.jpg" TargetMode="External"/><Relationship Id="rId3" Type="http://schemas.openxmlformats.org/officeDocument/2006/relationships/hyperlink" Target="http://www.europa-haus-marienberg.eu/uploads/images/allgemein/Luftaufnahme.Bad.M_1.jpg" TargetMode="External"/><Relationship Id="rId7" Type="http://schemas.openxmlformats.org/officeDocument/2006/relationships/hyperlink" Target="http://upload.wikimedia.org/wikipedia/commons/2/27/Taunus.png" TargetMode="External"/><Relationship Id="rId12" Type="http://schemas.openxmlformats.org/officeDocument/2006/relationships/hyperlink" Target="http://www.hotel-haiger.de/uploads/images/Header/header-westerwald.jpg" TargetMode="External"/><Relationship Id="rId2" Type="http://schemas.openxmlformats.org/officeDocument/2006/relationships/hyperlink" Target="http://upload.wikimedia.org/wikipedia/commons/thumb/7/75/Verlaufskarte_Lahn.png/324px-Verlaufskarte_Lahn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fonegallery.narod.ru/green/green15.htm" TargetMode="External"/><Relationship Id="rId11" Type="http://schemas.openxmlformats.org/officeDocument/2006/relationships/hyperlink" Target="http://upload.wikimedia.org/wikipedia/commons/thumb/6/62/Ww_panorama_bmg1.jpg/800px-Ww_panorama_bmg1.jpg" TargetMode="External"/><Relationship Id="rId5" Type="http://schemas.openxmlformats.org/officeDocument/2006/relationships/hyperlink" Target="http://www.germany-tourism.co.uk/applications/aktiv/htdocs/images/angebote/golferlebnis_09.jpg" TargetMode="External"/><Relationship Id="rId10" Type="http://schemas.openxmlformats.org/officeDocument/2006/relationships/hyperlink" Target="http://upload.wikimedia.org/wikipedia/commons/thumb/6/65/Limburg_-_Alte_Lahnbr%C3%BCcke.jpg/800px-Limburg_-_Alte_Lahnbr%C3%BCcke.jpg" TargetMode="External"/><Relationship Id="rId4" Type="http://schemas.openxmlformats.org/officeDocument/2006/relationships/hyperlink" Target="http://2.bp.blogspot.com/_5ZwNtQM9kmA/TAPzpQ6TNGI/AAAAAAAAA5w/UhVSjQ0wG7s/s1600/F%C3%BCrstengrab+mit+Glauberg.jpg" TargetMode="External"/><Relationship Id="rId9" Type="http://schemas.openxmlformats.org/officeDocument/2006/relationships/hyperlink" Target="http://upload.wikimedia.org/wikipedia/de/thumb/6/6b/Lahn_Runkel.jpg/800px-Lahn_Runkel.jpg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upload.wikimedia.org/wikipedia/commons/thumb/3/3b/Emscher_(3).jpg/800px-Emscher_(3).jpg" TargetMode="External"/><Relationship Id="rId3" Type="http://schemas.openxmlformats.org/officeDocument/2006/relationships/hyperlink" Target="http://upload.wikimedia.org/wikipedia/commons/thumb/f/fb/Nachtigall-fl%C3%B6z.jpg/800px-Nachtigall-fl%C3%B6z.jpg" TargetMode="External"/><Relationship Id="rId7" Type="http://schemas.openxmlformats.org/officeDocument/2006/relationships/hyperlink" Target="http://upload.wikimedia.org/wikipedia/commons/thumb/3/37/Emscherquellhof_2006.jpg/800px-Emscherquellhof_2006.jpg" TargetMode="External"/><Relationship Id="rId2" Type="http://schemas.openxmlformats.org/officeDocument/2006/relationships/hyperlink" Target="http://upload.wikimedia.org/wikipedia/commons/thumb/b/b2/Locator_map_RVR_in_Germany.svg/506px-Locator_map_RVR_in_Germany.svg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upload.wikimedia.org/wikipedia/commons/7/77/Bergbaumuseum.jpg" TargetMode="External"/><Relationship Id="rId5" Type="http://schemas.openxmlformats.org/officeDocument/2006/relationships/hyperlink" Target="http://upload.wikimedia.org/wikipedia/commons/thumb/e/e3/I-Gebaeude-RUB.jpg/800px-I-Gebaeude-RUB.jpg" TargetMode="External"/><Relationship Id="rId4" Type="http://schemas.openxmlformats.org/officeDocument/2006/relationships/hyperlink" Target="http://upload.wikimedia.org/wikipedia/commons/thumb/6/65/Zeche-zollern-2004.jpg/800px-Zeche-zollern-2004.jpg" TargetMode="External"/><Relationship Id="rId9" Type="http://schemas.openxmlformats.org/officeDocument/2006/relationships/hyperlink" Target="http://upload.wikimedia.org/wikipedia/commons/thumb/7/7f/LippePanorama.jpg/800px-LippePanorama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f/f7/Grosser-feldberg-taunus016.jpg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428605"/>
            <a:ext cx="8643998" cy="840155"/>
          </a:xfrm>
          <a:prstGeom prst="round2DiagRect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en-US" b="1" i="1" dirty="0" err="1" smtClean="0">
                <a:solidFill>
                  <a:schemeClr val="accent3">
                    <a:lumMod val="50000"/>
                  </a:schemeClr>
                </a:solidFill>
              </a:rPr>
              <a:t>Der</a:t>
            </a:r>
            <a:r>
              <a:rPr lang="en-US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b="1" i="1" dirty="0" err="1" smtClean="0">
                <a:solidFill>
                  <a:schemeClr val="accent3">
                    <a:lumMod val="50000"/>
                  </a:schemeClr>
                </a:solidFill>
              </a:rPr>
              <a:t>Westerwald</a:t>
            </a:r>
            <a:r>
              <a:rPr lang="en-US" b="1" i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ru-RU" dirty="0"/>
          </a:p>
        </p:txBody>
      </p:sp>
      <p:pic>
        <p:nvPicPr>
          <p:cNvPr id="19458" name="Picture 2" descr="Übersichtskarte Westerwal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7" y="1844824"/>
            <a:ext cx="3321081" cy="2880320"/>
          </a:xfrm>
          <a:prstGeom prst="rect">
            <a:avLst/>
          </a:prstGeom>
          <a:noFill/>
          <a:ln w="19050">
            <a:solidFill>
              <a:schemeClr val="accent3">
                <a:lumMod val="50000"/>
              </a:schemeClr>
            </a:solidFill>
          </a:ln>
        </p:spPr>
      </p:pic>
      <p:pic>
        <p:nvPicPr>
          <p:cNvPr id="19460" name="Picture 4" descr="http://www.europa-haus-marienberg.eu/uploads/images/allgemein/Luftaufnahme.Bad.M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1920" y="1484784"/>
            <a:ext cx="4978115" cy="3994939"/>
          </a:xfrm>
          <a:prstGeom prst="round2DiagRect">
            <a:avLst/>
          </a:prstGeom>
          <a:noFill/>
          <a:ln w="19050"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prstGeom prst="round2DiagRect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de-DE" b="1" i="1" dirty="0" smtClean="0">
                <a:solidFill>
                  <a:schemeClr val="accent3">
                    <a:lumMod val="50000"/>
                  </a:schemeClr>
                </a:solidFill>
              </a:rPr>
              <a:t>Das weltgrößte Bergbau Museum in Bochum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146" name="Picture 2" descr="Datei:Bergbaumuseu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580734"/>
            <a:ext cx="7475984" cy="4980875"/>
          </a:xfrm>
          <a:prstGeom prst="round2DiagRect">
            <a:avLst/>
          </a:prstGeom>
          <a:noFill/>
          <a:ln w="19050"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prstGeom prst="round2DiagRect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txBody>
          <a:bodyPr/>
          <a:lstStyle/>
          <a:p>
            <a:r>
              <a:rPr lang="de-DE" b="1" i="1" dirty="0" smtClean="0">
                <a:solidFill>
                  <a:schemeClr val="accent3">
                    <a:lumMod val="50000"/>
                  </a:schemeClr>
                </a:solidFill>
              </a:rPr>
              <a:t>Emscher</a:t>
            </a:r>
            <a:endParaRPr lang="ru-RU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755576" y="5085184"/>
            <a:ext cx="7344816" cy="408623"/>
          </a:xfrm>
          <a:prstGeom prst="round2DiagRect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 fontAlgn="t"/>
            <a:r>
              <a:rPr lang="de-DE" b="1" i="1" dirty="0" smtClean="0">
                <a:solidFill>
                  <a:schemeClr val="accent3">
                    <a:lumMod val="50000"/>
                  </a:schemeClr>
                </a:solidFill>
              </a:rPr>
              <a:t>Die </a:t>
            </a:r>
            <a:r>
              <a:rPr lang="de-DE" b="1" i="1" dirty="0" err="1" smtClean="0">
                <a:solidFill>
                  <a:schemeClr val="accent3">
                    <a:lumMod val="50000"/>
                  </a:schemeClr>
                </a:solidFill>
              </a:rPr>
              <a:t>Emscherquelle</a:t>
            </a:r>
            <a:r>
              <a:rPr lang="de-DE" b="1" i="1" dirty="0" smtClean="0">
                <a:solidFill>
                  <a:schemeClr val="accent3">
                    <a:lumMod val="50000"/>
                  </a:schemeClr>
                </a:solidFill>
              </a:rPr>
              <a:t> am </a:t>
            </a:r>
            <a:r>
              <a:rPr lang="de-DE" b="1" i="1" dirty="0" err="1" smtClean="0">
                <a:solidFill>
                  <a:schemeClr val="accent3">
                    <a:lumMod val="50000"/>
                  </a:schemeClr>
                </a:solidFill>
              </a:rPr>
              <a:t>Emscherquellhof</a:t>
            </a:r>
            <a:r>
              <a:rPr lang="de-DE" b="1" i="1" dirty="0" smtClean="0">
                <a:solidFill>
                  <a:schemeClr val="accent3">
                    <a:lumMod val="50000"/>
                  </a:schemeClr>
                </a:solidFill>
              </a:rPr>
              <a:t> in Holzwickede</a:t>
            </a:r>
            <a:endParaRPr lang="de-DE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098" name="Picture 2" descr="Datei:Emscherquellhof 20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1" y="1340768"/>
            <a:ext cx="7933446" cy="3371715"/>
          </a:xfrm>
          <a:prstGeom prst="round2DiagRect">
            <a:avLst/>
          </a:prstGeom>
          <a:noFill/>
          <a:ln w="19050"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atei:Emscher (3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556792"/>
            <a:ext cx="6659893" cy="4994920"/>
          </a:xfrm>
          <a:prstGeom prst="round2DiagRect">
            <a:avLst/>
          </a:prstGeom>
          <a:noFill/>
          <a:ln w="19050">
            <a:solidFill>
              <a:schemeClr val="accent3">
                <a:lumMod val="50000"/>
              </a:schemeClr>
            </a:solidFill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  <a:prstGeom prst="round2DiagRect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en-US" sz="3600" b="1" i="1" dirty="0" err="1" smtClean="0">
                <a:solidFill>
                  <a:schemeClr val="accent3">
                    <a:lumMod val="50000"/>
                  </a:schemeClr>
                </a:solidFill>
              </a:rPr>
              <a:t>Emscherdurchlass</a:t>
            </a:r>
            <a:r>
              <a:rPr lang="en-US" sz="3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600" b="1" i="1" dirty="0" err="1" smtClean="0">
                <a:solidFill>
                  <a:schemeClr val="accent3">
                    <a:lumMod val="50000"/>
                  </a:schemeClr>
                </a:solidFill>
              </a:rPr>
              <a:t>unter</a:t>
            </a:r>
            <a:r>
              <a:rPr lang="en-US" sz="3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600" b="1" i="1" dirty="0" err="1" smtClean="0">
                <a:solidFill>
                  <a:schemeClr val="accent3">
                    <a:lumMod val="50000"/>
                  </a:schemeClr>
                </a:solidFill>
              </a:rPr>
              <a:t>dem</a:t>
            </a:r>
            <a:r>
              <a:rPr lang="en-US" sz="3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600" b="1" i="1" dirty="0" err="1" smtClean="0">
                <a:solidFill>
                  <a:schemeClr val="accent3">
                    <a:lumMod val="50000"/>
                  </a:schemeClr>
                </a:solidFill>
              </a:rPr>
              <a:t>Rhein</a:t>
            </a:r>
            <a:r>
              <a:rPr lang="en-US" sz="3600" b="1" i="1" dirty="0" smtClean="0">
                <a:solidFill>
                  <a:schemeClr val="accent3">
                    <a:lumMod val="50000"/>
                  </a:schemeClr>
                </a:solidFill>
              </a:rPr>
              <a:t>-Herne-</a:t>
            </a:r>
            <a:r>
              <a:rPr lang="en-US" sz="3600" b="1" i="1" dirty="0" err="1" smtClean="0">
                <a:solidFill>
                  <a:schemeClr val="accent3">
                    <a:lumMod val="50000"/>
                  </a:schemeClr>
                </a:solidFill>
              </a:rPr>
              <a:t>Kanal</a:t>
            </a:r>
            <a:endParaRPr lang="ru-RU" sz="36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920880" cy="922114"/>
          </a:xfrm>
          <a:prstGeom prst="round2DiagRect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txBody>
          <a:bodyPr/>
          <a:lstStyle/>
          <a:p>
            <a:r>
              <a:rPr lang="en-US" b="1" i="1" dirty="0" smtClean="0">
                <a:solidFill>
                  <a:schemeClr val="accent3">
                    <a:lumMod val="50000"/>
                  </a:schemeClr>
                </a:solidFill>
              </a:rPr>
              <a:t>Die </a:t>
            </a:r>
            <a:r>
              <a:rPr lang="en-US" b="1" i="1" dirty="0" err="1" smtClean="0">
                <a:solidFill>
                  <a:schemeClr val="accent3">
                    <a:lumMod val="50000"/>
                  </a:schemeClr>
                </a:solidFill>
              </a:rPr>
              <a:t>Lippe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2050" name="Picture 2" descr="Datei:LippePanoram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340768"/>
            <a:ext cx="6912768" cy="5184576"/>
          </a:xfrm>
          <a:prstGeom prst="round2DiagRect">
            <a:avLst/>
          </a:prstGeom>
          <a:noFill/>
          <a:ln w="19050"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  <a:prstGeom prst="round2DiagRect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3">
                    <a:lumMod val="50000"/>
                  </a:schemeClr>
                </a:solidFill>
              </a:rPr>
              <a:t>Источники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472608"/>
          </a:xfrm>
          <a:prstGeom prst="round2DiagRect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txBody>
          <a:bodyPr>
            <a:normAutofit fontScale="25000" lnSpcReduction="20000"/>
          </a:bodyPr>
          <a:lstStyle/>
          <a:p>
            <a:r>
              <a:rPr lang="en-US" sz="6400" b="1" i="1" u="sng" dirty="0" smtClean="0">
                <a:solidFill>
                  <a:schemeClr val="accent3">
                    <a:lumMod val="50000"/>
                  </a:schemeClr>
                </a:solidFill>
                <a:hlinkClick r:id="rId2"/>
              </a:rPr>
              <a:t>http://upload.wikimedia.org/wikipedia/commons/thumb/7/75/Verlaufskarte_Lahn.png/324px-Verlaufskarte_Lahn.png</a:t>
            </a:r>
            <a:endParaRPr lang="ru-RU" sz="6400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6400" b="1" i="1" u="sng" dirty="0" smtClean="0">
                <a:solidFill>
                  <a:schemeClr val="accent3">
                    <a:lumMod val="50000"/>
                  </a:schemeClr>
                </a:solidFill>
                <a:hlinkClick r:id="rId3"/>
              </a:rPr>
              <a:t>http://www.europa-haus-marienberg.eu/uploads/images/allgemein/Luftaufnahme.Bad.M_1.jpg</a:t>
            </a:r>
            <a:endParaRPr lang="ru-RU" sz="6400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6400" b="1" i="1" u="sng" dirty="0" smtClean="0">
                <a:solidFill>
                  <a:schemeClr val="accent3">
                    <a:lumMod val="50000"/>
                  </a:schemeClr>
                </a:solidFill>
                <a:hlinkClick r:id="rId4"/>
              </a:rPr>
              <a:t>http://2.bp.blogspot.com/_5ZwNtQM9kmA/TAPzpQ6TNGI/AAAAAAAAA5w/UhVSjQ0wG7s/s1600/F%C3%BCrstengrab+mit+Glauberg.jpg</a:t>
            </a:r>
            <a:endParaRPr lang="ru-RU" sz="6400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6400" b="1" i="1" u="sng" dirty="0" smtClean="0">
                <a:solidFill>
                  <a:schemeClr val="accent3">
                    <a:lumMod val="50000"/>
                  </a:schemeClr>
                </a:solidFill>
                <a:hlinkClick r:id="rId5"/>
              </a:rPr>
              <a:t>http://www.germany-tourism.co.uk/applications/aktiv/htdocs/images/angebote/golferlebnis_09.jpg</a:t>
            </a:r>
            <a:endParaRPr lang="ru-RU" sz="6400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6400" b="1" i="1" u="sng" dirty="0" smtClean="0">
                <a:solidFill>
                  <a:schemeClr val="accent3">
                    <a:lumMod val="50000"/>
                  </a:schemeClr>
                </a:solidFill>
                <a:hlinkClick r:id="rId6"/>
              </a:rPr>
              <a:t>http://fonegallery.narod.ru/green/green15.htm</a:t>
            </a:r>
            <a:endParaRPr lang="ru-RU" sz="6400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6400" b="1" i="1" u="sng" dirty="0" smtClean="0">
                <a:solidFill>
                  <a:schemeClr val="accent3">
                    <a:lumMod val="50000"/>
                  </a:schemeClr>
                </a:solidFill>
                <a:hlinkClick r:id="rId7"/>
              </a:rPr>
              <a:t>http://upload.wikimedia.org/wikipedia/commons/2/27/Taunus.png</a:t>
            </a:r>
            <a:endParaRPr lang="ru-RU" sz="6400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6400" b="1" i="1" u="sng" dirty="0" smtClean="0">
                <a:solidFill>
                  <a:schemeClr val="accent3">
                    <a:lumMod val="50000"/>
                  </a:schemeClr>
                </a:solidFill>
                <a:hlinkClick r:id="rId8"/>
              </a:rPr>
              <a:t>http://upload.wikimedia.org/wikipedia/commons/thumb/f/f7/Grosser-feldberg-taunus016.jpg/681px-Grosser-feldberg-taunus016.jpg</a:t>
            </a:r>
            <a:endParaRPr lang="ru-RU" sz="6400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6400" b="1" i="1" u="sng" dirty="0" smtClean="0">
                <a:solidFill>
                  <a:schemeClr val="accent3">
                    <a:lumMod val="50000"/>
                  </a:schemeClr>
                </a:solidFill>
                <a:hlinkClick r:id="rId9"/>
              </a:rPr>
              <a:t>http://upload.wikimedia.org/wikipedia/de/thumb/6/6b/Lahn_Runkel.jpg/800px-Lahn_Runkel.jpg</a:t>
            </a:r>
            <a:endParaRPr lang="ru-RU" sz="6400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6400" b="1" i="1" u="sng" dirty="0" smtClean="0">
                <a:solidFill>
                  <a:schemeClr val="accent3">
                    <a:lumMod val="50000"/>
                  </a:schemeClr>
                </a:solidFill>
                <a:hlinkClick r:id="rId10"/>
              </a:rPr>
              <a:t>http://upload.wikimedia.org/wikipedia/commons/thumb/6/65/Limburg_-_Alte_Lahnbr%C3%BCcke.jpg/800px-Limburg_-_Alte_Lahnbr%C3%BCcke.jpg</a:t>
            </a:r>
            <a:endParaRPr lang="ru-RU" sz="6400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6400" b="1" i="1" u="sng" dirty="0" smtClean="0">
                <a:solidFill>
                  <a:schemeClr val="accent3">
                    <a:lumMod val="50000"/>
                  </a:schemeClr>
                </a:solidFill>
                <a:hlinkClick r:id="rId11"/>
              </a:rPr>
              <a:t>http://upload.wikimedia.org/wikipedia/commons/thumb/6/62/Ww_panorama_bmg1.jpg/800px-Ww_panorama_bmg1.jpg</a:t>
            </a:r>
            <a:endParaRPr lang="ru-RU" sz="6400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6400" b="1" i="1" u="sng" dirty="0" smtClean="0">
                <a:solidFill>
                  <a:schemeClr val="accent3">
                    <a:lumMod val="50000"/>
                  </a:schemeClr>
                </a:solidFill>
                <a:hlinkClick r:id="rId12"/>
              </a:rPr>
              <a:t>http://www.hotel-haiger.de/uploads/images/Header/header-westerwald.jpg</a:t>
            </a:r>
            <a:endParaRPr lang="ru-RU" sz="6400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6480720"/>
          </a:xfrm>
          <a:prstGeom prst="round2DiagRect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en-US" sz="1600" b="1" i="1" u="sng" dirty="0" smtClean="0">
                <a:hlinkClick r:id="rId2"/>
              </a:rPr>
              <a:t>http://upload.wikimedia.org/wikipedia/commons/thumb/b/b2/Locator_map_RVR_in_Germany.svg/506px-Locator_map_RVR_in_Germany.svg.png</a:t>
            </a:r>
            <a:endParaRPr lang="ru-RU" sz="1600" b="1" i="1" dirty="0" smtClean="0"/>
          </a:p>
          <a:p>
            <a:r>
              <a:rPr lang="en-US" sz="1600" b="1" i="1" u="sng" dirty="0" smtClean="0">
                <a:hlinkClick r:id="rId3"/>
              </a:rPr>
              <a:t>http://upload.wikimedia.org/wikipedia/commons/thumb/f/fb/Nachtigall-fl%C3%B6z.jpg/800px-Nachtigall-fl%C3%B6z.jpg</a:t>
            </a:r>
            <a:endParaRPr lang="ru-RU" sz="1600" b="1" i="1" dirty="0" smtClean="0"/>
          </a:p>
          <a:p>
            <a:r>
              <a:rPr lang="en-US" sz="1600" b="1" i="1" u="sng" dirty="0" smtClean="0">
                <a:hlinkClick r:id="rId4"/>
              </a:rPr>
              <a:t>http://upload.wikimedia.org/wikipedia/commons/thumb/6/65/Zeche-zollern-2004.jpg/800px-Zeche-zollern-2004.jpg</a:t>
            </a:r>
            <a:endParaRPr lang="ru-RU" sz="1600" b="1" i="1" dirty="0" smtClean="0"/>
          </a:p>
          <a:p>
            <a:r>
              <a:rPr lang="en-US" sz="1600" b="1" i="1" u="sng" dirty="0" smtClean="0">
                <a:hlinkClick r:id="rId5"/>
              </a:rPr>
              <a:t>http://upload.wikimedia.org/wikipedia/commons/thumb/e/e3/I-Gebaeude-RUB.jpg/800px-I-Gebaeude-RUB.jpg</a:t>
            </a:r>
            <a:endParaRPr lang="ru-RU" sz="1600" b="1" i="1" dirty="0" smtClean="0"/>
          </a:p>
          <a:p>
            <a:r>
              <a:rPr lang="en-US" sz="1600" b="1" i="1" u="sng" dirty="0" smtClean="0">
                <a:hlinkClick r:id="rId6"/>
              </a:rPr>
              <a:t>http://upload.wikimedia.org/wikipedia/commons/7/77/Bergbaumuseum.jpg</a:t>
            </a:r>
            <a:endParaRPr lang="ru-RU" sz="1600" b="1" i="1" dirty="0" smtClean="0"/>
          </a:p>
          <a:p>
            <a:r>
              <a:rPr lang="en-US" sz="1600" b="1" i="1" u="sng" dirty="0" smtClean="0">
                <a:hlinkClick r:id="rId7"/>
              </a:rPr>
              <a:t>http://upload.wikimedia.org/wikipedia/commons/thumb/3/37/Emscherquellhof_2006.jpg/800px-Emscherquellhof_2006.jpg</a:t>
            </a:r>
            <a:endParaRPr lang="ru-RU" sz="1600" b="1" i="1" dirty="0" smtClean="0"/>
          </a:p>
          <a:p>
            <a:r>
              <a:rPr lang="en-US" sz="1600" b="1" i="1" u="sng" dirty="0" smtClean="0">
                <a:hlinkClick r:id="rId8"/>
              </a:rPr>
              <a:t>http://upload.wikimedia.org/wikipedia/commons/thumb/3/3b/Emscher_%283%29.jpg/800px-Emscher_%283%29.jpg</a:t>
            </a:r>
            <a:endParaRPr lang="ru-RU" sz="1600" b="1" i="1" dirty="0" smtClean="0"/>
          </a:p>
          <a:p>
            <a:r>
              <a:rPr lang="en-US" sz="1600" b="1" i="1" u="sng" dirty="0" smtClean="0">
                <a:hlinkClick r:id="rId9"/>
              </a:rPr>
              <a:t>http://upload.wikimedia.org/wikipedia/commons/thumb/7/7f/LippePanorama.jpg/800px-LippePanorama.jpg</a:t>
            </a:r>
            <a:endParaRPr lang="ru-RU" sz="1600" b="1" i="1" u="sng" dirty="0" smtClean="0"/>
          </a:p>
          <a:p>
            <a:endParaRPr lang="ru-RU" sz="1600" b="1" i="1" dirty="0" smtClean="0"/>
          </a:p>
          <a:p>
            <a:r>
              <a:rPr lang="en-US" sz="1600" b="1" i="1" dirty="0" smtClean="0"/>
              <a:t> </a:t>
            </a:r>
            <a:endParaRPr lang="ru-RU" sz="1600" b="1" i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en-US" sz="2400" b="1" i="1" dirty="0" err="1" smtClean="0">
                <a:solidFill>
                  <a:schemeClr val="accent3">
                    <a:lumMod val="50000"/>
                  </a:schemeClr>
                </a:solidFill>
              </a:rPr>
              <a:t>Nördlich</a:t>
            </a:r>
            <a:r>
              <a:rPr lang="en-US" sz="2400" b="1" i="1" dirty="0" smtClean="0">
                <a:solidFill>
                  <a:schemeClr val="accent3">
                    <a:lumMod val="50000"/>
                  </a:schemeClr>
                </a:solidFill>
              </a:rPr>
              <a:t> des Taunus, von </a:t>
            </a:r>
            <a:r>
              <a:rPr lang="en-US" sz="2400" b="1" i="1" dirty="0" err="1" smtClean="0">
                <a:solidFill>
                  <a:schemeClr val="accent3">
                    <a:lumMod val="50000"/>
                  </a:schemeClr>
                </a:solidFill>
              </a:rPr>
              <a:t>diesem</a:t>
            </a:r>
            <a:r>
              <a:rPr lang="en-US" sz="24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400" b="1" i="1" dirty="0" err="1" smtClean="0">
                <a:solidFill>
                  <a:schemeClr val="accent3">
                    <a:lumMod val="50000"/>
                  </a:schemeClr>
                </a:solidFill>
              </a:rPr>
              <a:t>durch</a:t>
            </a:r>
            <a:r>
              <a:rPr lang="en-US" sz="2400" b="1" i="1" dirty="0" smtClean="0">
                <a:solidFill>
                  <a:schemeClr val="accent3">
                    <a:lumMod val="50000"/>
                  </a:schemeClr>
                </a:solidFill>
              </a:rPr>
              <a:t> den </a:t>
            </a:r>
            <a:r>
              <a:rPr lang="en-US" sz="2400" b="1" i="1" dirty="0" err="1" smtClean="0">
                <a:solidFill>
                  <a:schemeClr val="accent3">
                    <a:lumMod val="50000"/>
                  </a:schemeClr>
                </a:solidFill>
              </a:rPr>
              <a:t>Taleinscnitt</a:t>
            </a:r>
            <a:r>
              <a:rPr lang="en-US" sz="24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400" b="1" i="1" dirty="0" err="1" smtClean="0">
                <a:solidFill>
                  <a:schemeClr val="accent3">
                    <a:lumMod val="50000"/>
                  </a:schemeClr>
                </a:solidFill>
              </a:rPr>
              <a:t>der</a:t>
            </a:r>
            <a:r>
              <a:rPr lang="en-US" sz="24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400" b="1" i="1" dirty="0" err="1" smtClean="0">
                <a:solidFill>
                  <a:schemeClr val="accent3">
                    <a:lumMod val="50000"/>
                  </a:schemeClr>
                </a:solidFill>
              </a:rPr>
              <a:t>Lahn</a:t>
            </a:r>
            <a:r>
              <a:rPr lang="en-US" sz="24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400" b="1" i="1" dirty="0" err="1" smtClean="0">
                <a:solidFill>
                  <a:schemeClr val="accent3">
                    <a:lumMod val="50000"/>
                  </a:schemeClr>
                </a:solidFill>
              </a:rPr>
              <a:t>getrennt</a:t>
            </a:r>
            <a:r>
              <a:rPr lang="en-US" sz="2400" b="1" i="1" dirty="0" smtClean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en-US" sz="2400" b="1" i="1" dirty="0" err="1" smtClean="0">
                <a:solidFill>
                  <a:schemeClr val="accent3">
                    <a:lumMod val="50000"/>
                  </a:schemeClr>
                </a:solidFill>
              </a:rPr>
              <a:t>breitet</a:t>
            </a:r>
            <a:r>
              <a:rPr lang="en-US" sz="24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400" b="1" i="1" dirty="0" err="1" smtClean="0">
                <a:solidFill>
                  <a:schemeClr val="accent3">
                    <a:lumMod val="50000"/>
                  </a:schemeClr>
                </a:solidFill>
              </a:rPr>
              <a:t>sich</a:t>
            </a:r>
            <a:r>
              <a:rPr lang="en-US" sz="2400" b="1" i="1" dirty="0" smtClean="0">
                <a:solidFill>
                  <a:schemeClr val="accent3">
                    <a:lumMod val="50000"/>
                  </a:schemeClr>
                </a:solidFill>
              </a:rPr>
              <a:t> das </a:t>
            </a:r>
            <a:r>
              <a:rPr lang="en-US" sz="2400" b="1" i="1" dirty="0" err="1" smtClean="0">
                <a:solidFill>
                  <a:schemeClr val="accent3">
                    <a:lumMod val="50000"/>
                  </a:schemeClr>
                </a:solidFill>
              </a:rPr>
              <a:t>Hochplateau</a:t>
            </a:r>
            <a:r>
              <a:rPr lang="en-US" sz="2400" b="1" i="1" dirty="0" smtClean="0">
                <a:solidFill>
                  <a:schemeClr val="accent3">
                    <a:lumMod val="50000"/>
                  </a:schemeClr>
                </a:solidFill>
              </a:rPr>
              <a:t> des </a:t>
            </a:r>
            <a:r>
              <a:rPr lang="en-US" sz="2400" b="1" i="1" dirty="0" err="1" smtClean="0">
                <a:solidFill>
                  <a:schemeClr val="accent3">
                    <a:lumMod val="50000"/>
                  </a:schemeClr>
                </a:solidFill>
              </a:rPr>
              <a:t>Westerwaldes</a:t>
            </a:r>
            <a:r>
              <a:rPr lang="en-US" sz="24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2400" b="1" i="1" dirty="0" err="1" smtClean="0">
                <a:solidFill>
                  <a:schemeClr val="accent3">
                    <a:lumMod val="50000"/>
                  </a:schemeClr>
                </a:solidFill>
              </a:rPr>
              <a:t>aus</a:t>
            </a:r>
            <a:r>
              <a:rPr lang="en-US" sz="2400" b="1" i="1" dirty="0" smtClean="0"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ru-RU" sz="24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8434" name="Picture 2" descr="http://2.bp.blogspot.com/_5ZwNtQM9kmA/TAPzpQ6TNGI/AAAAAAAAA5w/UhVSjQ0wG7s/s1600/F%C3%BCrstengrab+mit+Glauber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7" y="1412776"/>
            <a:ext cx="4608511" cy="3456384"/>
          </a:xfrm>
          <a:prstGeom prst="round2DiagRect">
            <a:avLst/>
          </a:prstGeom>
          <a:noFill/>
          <a:ln w="19050">
            <a:solidFill>
              <a:schemeClr val="accent3">
                <a:lumMod val="50000"/>
              </a:schemeClr>
            </a:solidFill>
          </a:ln>
        </p:spPr>
      </p:pic>
      <p:pic>
        <p:nvPicPr>
          <p:cNvPr id="18436" name="Picture 4" descr="http://www.germany-tourism.co.uk/applications/aktiv/htdocs/images/angebote/golferlebnis_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484784"/>
            <a:ext cx="3837806" cy="2193032"/>
          </a:xfrm>
          <a:prstGeom prst="round2DiagRect">
            <a:avLst/>
          </a:prstGeom>
          <a:noFill/>
          <a:ln w="19050"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atei:Taunu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84784"/>
            <a:ext cx="3944260" cy="3384376"/>
          </a:xfrm>
          <a:prstGeom prst="rect">
            <a:avLst/>
          </a:prstGeom>
          <a:noFill/>
          <a:ln w="19050">
            <a:solidFill>
              <a:schemeClr val="accent3">
                <a:lumMod val="50000"/>
              </a:schemeClr>
            </a:solidFill>
          </a:ln>
        </p:spPr>
      </p:pic>
      <p:sp>
        <p:nvSpPr>
          <p:cNvPr id="10" name="Прямоугольник с двумя скругленными противолежащими углами 9"/>
          <p:cNvSpPr/>
          <p:nvPr/>
        </p:nvSpPr>
        <p:spPr>
          <a:xfrm>
            <a:off x="1475656" y="260648"/>
            <a:ext cx="6624736" cy="510778"/>
          </a:xfrm>
          <a:prstGeom prst="round2DiagRect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i="1" dirty="0" smtClean="0">
                <a:solidFill>
                  <a:schemeClr val="accent3">
                    <a:lumMod val="50000"/>
                  </a:schemeClr>
                </a:solidFill>
              </a:rPr>
              <a:t>Taunus</a:t>
            </a:r>
            <a:endParaRPr lang="ru-RU" sz="24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7414" name="Picture 6" descr="Файл:Grosser-feldberg-taunus016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412776"/>
            <a:ext cx="4112425" cy="3617244"/>
          </a:xfrm>
          <a:prstGeom prst="round2DiagRect">
            <a:avLst/>
          </a:prstGeom>
          <a:noFill/>
          <a:ln w="19050"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547664" y="274638"/>
            <a:ext cx="6264696" cy="706090"/>
          </a:xfrm>
          <a:prstGeom prst="round2DiagRect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chemeClr val="accent3">
                    <a:lumMod val="50000"/>
                  </a:schemeClr>
                </a:solidFill>
              </a:rPr>
              <a:t>Die </a:t>
            </a:r>
            <a:r>
              <a:rPr lang="en-US" b="1" i="1" dirty="0" err="1" smtClean="0">
                <a:solidFill>
                  <a:schemeClr val="accent3">
                    <a:lumMod val="50000"/>
                  </a:schemeClr>
                </a:solidFill>
              </a:rPr>
              <a:t>Lahn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6386" name="Picture 2" descr="Datei:Verlaufskarte Lah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24744"/>
            <a:ext cx="4176464" cy="3626452"/>
          </a:xfrm>
          <a:prstGeom prst="rect">
            <a:avLst/>
          </a:prstGeom>
          <a:noFill/>
        </p:spPr>
      </p:pic>
      <p:pic>
        <p:nvPicPr>
          <p:cNvPr id="16388" name="Picture 4" descr="Datei:Lahn Runke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124744"/>
            <a:ext cx="4392488" cy="3294366"/>
          </a:xfrm>
          <a:prstGeom prst="round2DiagRect">
            <a:avLst/>
          </a:prstGeom>
          <a:noFill/>
          <a:ln w="19050">
            <a:solidFill>
              <a:schemeClr val="accent3">
                <a:lumMod val="50000"/>
              </a:schemeClr>
            </a:solidFill>
          </a:ln>
        </p:spPr>
      </p:pic>
      <p:pic>
        <p:nvPicPr>
          <p:cNvPr id="16390" name="Picture 6" descr="Datei:Limburg - Alte Lahnbrück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4149080"/>
            <a:ext cx="3299520" cy="2474640"/>
          </a:xfrm>
          <a:prstGeom prst="round2DiagRect">
            <a:avLst/>
          </a:prstGeom>
          <a:noFill/>
          <a:ln w="19050"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prstGeom prst="round2DiagRect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de-DE" sz="3600" b="1" i="1" dirty="0" smtClean="0">
                <a:solidFill>
                  <a:schemeClr val="accent3">
                    <a:lumMod val="50000"/>
                  </a:schemeClr>
                </a:solidFill>
              </a:rPr>
              <a:t>Panorama des Westerwalds von</a:t>
            </a:r>
            <a: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sz="3600" b="1" i="1" dirty="0" smtClean="0">
                <a:solidFill>
                  <a:schemeClr val="accent3">
                    <a:lumMod val="50000"/>
                  </a:schemeClr>
                </a:solidFill>
              </a:rPr>
              <a:t>Bad </a:t>
            </a:r>
            <a:r>
              <a:rPr lang="en-US" sz="3600" b="1" i="1" dirty="0" err="1" smtClean="0">
                <a:solidFill>
                  <a:schemeClr val="accent3">
                    <a:lumMod val="50000"/>
                  </a:schemeClr>
                </a:solidFill>
              </a:rPr>
              <a:t>Marienberg</a:t>
            </a:r>
            <a:r>
              <a:rPr lang="de-DE" sz="3600" b="1" i="1" dirty="0" smtClean="0">
                <a:solidFill>
                  <a:schemeClr val="accent3">
                    <a:lumMod val="50000"/>
                  </a:schemeClr>
                </a:solidFill>
              </a:rPr>
              <a:t> aus gesehen</a:t>
            </a:r>
            <a:endParaRPr lang="ru-RU" sz="36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2772" name="Picture 4" descr="Panorama des Westerwalds von Bad Marienberg aus gesehe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1" y="1539125"/>
            <a:ext cx="8784977" cy="1282608"/>
          </a:xfrm>
          <a:prstGeom prst="round2DiagRect">
            <a:avLst/>
          </a:prstGeom>
          <a:noFill/>
          <a:ln w="19050">
            <a:solidFill>
              <a:schemeClr val="accent3">
                <a:lumMod val="50000"/>
              </a:schemeClr>
            </a:solidFill>
          </a:ln>
        </p:spPr>
      </p:pic>
      <p:pic>
        <p:nvPicPr>
          <p:cNvPr id="32774" name="Picture 6" descr="http://www.hotel-haiger.de/uploads/images/Header/header-westerwal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4608" y="3091297"/>
            <a:ext cx="6773776" cy="2624075"/>
          </a:xfrm>
          <a:prstGeom prst="round2DiagRect">
            <a:avLst/>
          </a:prstGeom>
          <a:noFill/>
          <a:ln w="19050"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prstGeom prst="round2DiagRect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txBody>
          <a:bodyPr/>
          <a:lstStyle/>
          <a:p>
            <a:r>
              <a:rPr lang="en-US" b="1" i="1" dirty="0" smtClean="0">
                <a:solidFill>
                  <a:schemeClr val="accent3">
                    <a:lumMod val="50000"/>
                  </a:schemeClr>
                </a:solidFill>
              </a:rPr>
              <a:t>Das </a:t>
            </a:r>
            <a:r>
              <a:rPr lang="en-US" b="1" i="1" dirty="0" err="1" smtClean="0">
                <a:solidFill>
                  <a:schemeClr val="accent3">
                    <a:lumMod val="50000"/>
                  </a:schemeClr>
                </a:solidFill>
              </a:rPr>
              <a:t>Ruhrgebiet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0242" name="Picture 2" descr="Datei:Locator map RVR in Germany.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268760"/>
            <a:ext cx="4393853" cy="5201420"/>
          </a:xfrm>
          <a:prstGeom prst="rect">
            <a:avLst/>
          </a:prstGeom>
          <a:noFill/>
          <a:ln w="19050"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  <a:prstGeom prst="round2DiagRect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de-DE" sz="3600" b="1" i="1" dirty="0" smtClean="0">
                <a:solidFill>
                  <a:schemeClr val="accent3">
                    <a:lumMod val="50000"/>
                  </a:schemeClr>
                </a:solidFill>
              </a:rPr>
              <a:t>Freiliegendes Kohleflöz der Zeche </a:t>
            </a:r>
            <a:r>
              <a:rPr lang="de-DE" sz="3600" b="1" i="1" dirty="0" err="1" smtClean="0">
                <a:solidFill>
                  <a:schemeClr val="accent3">
                    <a:lumMod val="50000"/>
                  </a:schemeClr>
                </a:solidFill>
              </a:rPr>
              <a:t>Nachtigal</a:t>
            </a:r>
            <a:r>
              <a:rPr lang="de-DE" sz="3600" b="1" i="1" dirty="0" smtClean="0">
                <a:solidFill>
                  <a:schemeClr val="accent3">
                    <a:lumMod val="50000"/>
                  </a:schemeClr>
                </a:solidFill>
              </a:rPr>
              <a:t> in Witten</a:t>
            </a:r>
            <a:endParaRPr lang="ru-RU" sz="36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9218" name="Picture 2" descr="Datei:Nachtigall-flö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12776"/>
            <a:ext cx="7620000" cy="4914901"/>
          </a:xfrm>
          <a:prstGeom prst="round2DiagRect">
            <a:avLst/>
          </a:prstGeom>
          <a:noFill/>
          <a:ln w="19050"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  <a:prstGeom prst="round2DiagRect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txBody>
          <a:bodyPr/>
          <a:lstStyle/>
          <a:p>
            <a:r>
              <a:rPr lang="de-DE" b="1" i="1" dirty="0" smtClean="0">
                <a:solidFill>
                  <a:schemeClr val="accent3">
                    <a:lumMod val="50000"/>
                  </a:schemeClr>
                </a:solidFill>
              </a:rPr>
              <a:t>Zeche </a:t>
            </a:r>
            <a:r>
              <a:rPr lang="de-DE" b="1" i="1" dirty="0" err="1" smtClean="0">
                <a:solidFill>
                  <a:schemeClr val="accent3">
                    <a:lumMod val="50000"/>
                  </a:schemeClr>
                </a:solidFill>
              </a:rPr>
              <a:t>Zollern</a:t>
            </a:r>
            <a:r>
              <a:rPr lang="de-DE" b="1" i="1" dirty="0" smtClean="0">
                <a:solidFill>
                  <a:schemeClr val="accent3">
                    <a:lumMod val="50000"/>
                  </a:schemeClr>
                </a:solidFill>
              </a:rPr>
              <a:t> in Dortmund</a:t>
            </a: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8194" name="Picture 2" descr="Datei:Zeche-zollern-2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340768"/>
            <a:ext cx="7620000" cy="5153026"/>
          </a:xfrm>
          <a:prstGeom prst="round2DiagRect">
            <a:avLst/>
          </a:prstGeom>
          <a:noFill/>
          <a:ln w="19050"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6840760" cy="706090"/>
          </a:xfrm>
          <a:prstGeom prst="round2DiagRect">
            <a:avLst/>
          </a:prstGeom>
          <a:ln w="19050">
            <a:solidFill>
              <a:schemeClr val="accent3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b="1" i="1" dirty="0" smtClean="0">
                <a:solidFill>
                  <a:schemeClr val="accent3">
                    <a:lumMod val="50000"/>
                  </a:schemeClr>
                </a:solidFill>
              </a:rPr>
              <a:t>Ruhr-Universität Bochum</a:t>
            </a:r>
            <a:br>
              <a:rPr lang="de-DE" b="1" i="1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7170" name="Picture 2" descr="Datei:I-Gebaeude-RU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601162"/>
            <a:ext cx="6408712" cy="4806534"/>
          </a:xfrm>
          <a:prstGeom prst="round2DiagRect">
            <a:avLst/>
          </a:prstGeom>
          <a:noFill/>
          <a:ln w="19050">
            <a:solidFill>
              <a:schemeClr val="accent3">
                <a:lumMod val="50000"/>
              </a:schemeClr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135</Words>
  <Application>Microsoft Office PowerPoint</Application>
  <PresentationFormat>Экран (4:3)</PresentationFormat>
  <Paragraphs>36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Der Westerwald.</vt:lpstr>
      <vt:lpstr>Слайд 2</vt:lpstr>
      <vt:lpstr>Слайд 3</vt:lpstr>
      <vt:lpstr>Die Lahn</vt:lpstr>
      <vt:lpstr>Panorama des Westerwalds von Bad Marienberg aus gesehen</vt:lpstr>
      <vt:lpstr>Das Ruhrgebiet</vt:lpstr>
      <vt:lpstr>Freiliegendes Kohleflöz der Zeche Nachtigal in Witten</vt:lpstr>
      <vt:lpstr>Zeche Zollern in Dortmund</vt:lpstr>
      <vt:lpstr> Ruhr-Universität Bochum </vt:lpstr>
      <vt:lpstr>Das weltgrößte Bergbau Museum in Bochum</vt:lpstr>
      <vt:lpstr>Emscher</vt:lpstr>
      <vt:lpstr>Emscherdurchlass unter dem Rhein-Herne-Kanal</vt:lpstr>
      <vt:lpstr>Die Lippe</vt:lpstr>
      <vt:lpstr>Источники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 Westerwald.</dc:title>
  <cp:lastModifiedBy>Нина</cp:lastModifiedBy>
  <cp:revision>76</cp:revision>
  <dcterms:modified xsi:type="dcterms:W3CDTF">2012-08-02T13:41:55Z</dcterms:modified>
</cp:coreProperties>
</file>