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3/38/Feldberg.JPG/800px-Feldberg.JPG" TargetMode="External"/><Relationship Id="rId13" Type="http://schemas.openxmlformats.org/officeDocument/2006/relationships/hyperlink" Target="http://de.academic.ru/pictures/dewiki/74/Jagstmundung.JPG" TargetMode="External"/><Relationship Id="rId3" Type="http://schemas.openxmlformats.org/officeDocument/2006/relationships/hyperlink" Target="http://upload.wikimedia.org/wikipedia/commons/thumb/3/3c/BlackForest-Position.svg/220px-BlackForest-Position.svg.png" TargetMode="External"/><Relationship Id="rId7" Type="http://schemas.openxmlformats.org/officeDocument/2006/relationships/hyperlink" Target="http://hanselundgretel.wikispaces.com/file/view/schwarzwald2.jpg/215546702/schwarzwald2.jpg" TargetMode="External"/><Relationship Id="rId12" Type="http://schemas.openxmlformats.org/officeDocument/2006/relationships/hyperlink" Target="http://www.merian.de/images/image-117177-me_pano-sigs.jpg" TargetMode="External"/><Relationship Id="rId17" Type="http://schemas.openxmlformats.org/officeDocument/2006/relationships/hyperlink" Target="http://gazetaravenclaw.narod.ru/5/10.jpg" TargetMode="External"/><Relationship Id="rId2" Type="http://schemas.openxmlformats.org/officeDocument/2006/relationships/hyperlink" Target="http://fonegallery.narod.ru/green/green10.htm" TargetMode="External"/><Relationship Id="rId16" Type="http://schemas.openxmlformats.org/officeDocument/2006/relationships/hyperlink" Target="http://work-blog.com/wp-content/uploads/%D0%A8%D0%B2%D0%B0%D1%80%D1%86%D0%B2%D0%B0%D0%BB%D1%8C%D0%B4-e129702090239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iburg.de/servlet/PB/show/1206597/FWTM_Ausflug_Schwarzwald.jpg" TargetMode="External"/><Relationship Id="rId11" Type="http://schemas.openxmlformats.org/officeDocument/2006/relationships/hyperlink" Target="http://www.beeplog.de/blogfiles/1/140101/entries/682015/images/p1000337.jpg" TargetMode="External"/><Relationship Id="rId5" Type="http://schemas.openxmlformats.org/officeDocument/2006/relationships/hyperlink" Target="http://cdn.vote7.net/community/sites/default/files/imagecache/overlay/images/member/590357/Schwarzwald.jpg" TargetMode="External"/><Relationship Id="rId15" Type="http://schemas.openxmlformats.org/officeDocument/2006/relationships/hyperlink" Target="http://upload.wikimedia.org/wikipedia/commons/thumb/5/52/NeckarVerlauf.jpg/428px-NeckarVerlauf.jpg" TargetMode="External"/><Relationship Id="rId10" Type="http://schemas.openxmlformats.org/officeDocument/2006/relationships/hyperlink" Target="http://www.fotos.sc/img2/u/koboldmaki/n/Landschaften_Seen_Natur_Schwarzwald.jpg" TargetMode="External"/><Relationship Id="rId4" Type="http://schemas.openxmlformats.org/officeDocument/2006/relationships/hyperlink" Target="http://upload.wikimedia.org/wikipedia/commons/thumb/3/3c/BlackForest-Position.svg/506px-BlackForest-Position.svg.png" TargetMode="External"/><Relationship Id="rId9" Type="http://schemas.openxmlformats.org/officeDocument/2006/relationships/hyperlink" Target="http://upload.wikimedia.org/wikipedia/commons/8/87/Belchen.JPG" TargetMode="External"/><Relationship Id="rId14" Type="http://schemas.openxmlformats.org/officeDocument/2006/relationships/hyperlink" Target="http://www.taeler.com/wp-content/uploads/2008/07/donautal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static0.akpool.de/images/cards/16_preview/169978.jpg" TargetMode="External"/><Relationship Id="rId13" Type="http://schemas.openxmlformats.org/officeDocument/2006/relationships/hyperlink" Target="http://www.gunther-wagner.com/glas/images/00Schwarzglas.jpg" TargetMode="External"/><Relationship Id="rId3" Type="http://schemas.openxmlformats.org/officeDocument/2006/relationships/hyperlink" Target="http://work-blog.com/wp-content/uploads/%D0%A8%D0%B2%D0%B0%D1%80%D1%86%D0%B2%D0%B0%D0%BB%D1%8C%D0%B4-e1297020902394.jpg" TargetMode="External"/><Relationship Id="rId7" Type="http://schemas.openxmlformats.org/officeDocument/2006/relationships/hyperlink" Target="http://static2.akpool.de/images/cards/22_preview/228396.jpg" TargetMode="External"/><Relationship Id="rId12" Type="http://schemas.openxmlformats.org/officeDocument/2006/relationships/hyperlink" Target="http://www.jugendheim-gersbach.de/Schwarzwald-Guttere-1.jpg" TargetMode="External"/><Relationship Id="rId2" Type="http://schemas.openxmlformats.org/officeDocument/2006/relationships/hyperlink" Target="http://www.saletur.ru/galery/tfoto/big/158673.jpg" TargetMode="External"/><Relationship Id="rId16" Type="http://schemas.openxmlformats.org/officeDocument/2006/relationships/hyperlink" Target="http://img.fotocommunity.com/images/Baden-Wuerttemberg/Schwaebische-Alb/Der-fruehling-Pur-Mai-2011-a2463629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0.akpool.de/images/cards/22_preview/228416.jpg" TargetMode="External"/><Relationship Id="rId11" Type="http://schemas.openxmlformats.org/officeDocument/2006/relationships/hyperlink" Target="http://content.foto.mail.ru/mail/klaram/1850/i-1917.jpg" TargetMode="External"/><Relationship Id="rId5" Type="http://schemas.openxmlformats.org/officeDocument/2006/relationships/hyperlink" Target="http://www.deutschland-tourismus.de/images/content/pic_schwarzwaldmaedel_tracht.jpg" TargetMode="External"/><Relationship Id="rId15" Type="http://schemas.openxmlformats.org/officeDocument/2006/relationships/hyperlink" Target="http://img2.ferien-netzwerk.de/bilder/kunden/zusatzbilder/gross/1185379760.jpg" TargetMode="External"/><Relationship Id="rId10" Type="http://schemas.openxmlformats.org/officeDocument/2006/relationships/hyperlink" Target="http://www.alltime.ru/obj/brand/Howard%20Miller/1.jpg" TargetMode="External"/><Relationship Id="rId4" Type="http://schemas.openxmlformats.org/officeDocument/2006/relationships/hyperlink" Target="http://www.germany-my.ru/schw.jpg" TargetMode="External"/><Relationship Id="rId9" Type="http://schemas.openxmlformats.org/officeDocument/2006/relationships/hyperlink" Target="http://www.backnang.de/servlet/PB/show/1211696_l1/markgrafen2.jpg" TargetMode="External"/><Relationship Id="rId14" Type="http://schemas.openxmlformats.org/officeDocument/2006/relationships/hyperlink" Target="http://en.s-alb.de/var/plain/storage/images/media/pressebilder/geologie_natur/donaudurchbruch/96215-3-ger-DE/donaudurchbruch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2.gstatic.com/images?q=tbn:ANd9GcR66oSv6lPXDiVo4l3lQTRCyASybivkJOUgT30T8HUt-0byeMzfEQ&amp;t=1" TargetMode="External"/><Relationship Id="rId2" Type="http://schemas.openxmlformats.org/officeDocument/2006/relationships/hyperlink" Target="http://www.energie-kurhotel.de/temp/explorer/files/region/fotos/krate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infach-sehenswert.de/wp-content/uploads/2009/08/burg_hohenzollern_-bericht-wikipedia2.jpg" TargetMode="External"/><Relationship Id="rId5" Type="http://schemas.openxmlformats.org/officeDocument/2006/relationships/hyperlink" Target="http://4.bp.blogspot.com/_SJoInpADx4E/S_6bsRuGSTI/AAAAAAAADrg/y7DL0XrCVn0/s1600/CIMG5053.JPG" TargetMode="External"/><Relationship Id="rId4" Type="http://schemas.openxmlformats.org/officeDocument/2006/relationships/hyperlink" Target="http://de.academic.ru/pictures/dewiki/71/Goeppingen_Hohenstaufen_retouched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upload.wikimedia.org/wikipedia/commons/5/52/NeckarVerlauf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4000" b="1" i="1" dirty="0" smtClean="0">
                <a:solidFill>
                  <a:srgbClr val="00B050"/>
                </a:solidFill>
              </a:rPr>
              <a:t> </a:t>
            </a:r>
            <a:r>
              <a:rPr lang="en-US" sz="4000" b="1" i="1" dirty="0" err="1" smtClean="0">
                <a:solidFill>
                  <a:srgbClr val="00B050"/>
                </a:solidFill>
              </a:rPr>
              <a:t>Schwarzwald</a:t>
            </a:r>
            <a:r>
              <a:rPr lang="en-US" sz="4000" b="1" i="1" dirty="0" smtClean="0">
                <a:solidFill>
                  <a:srgbClr val="00B050"/>
                </a:solidFill>
              </a:rPr>
              <a:t>.  Die </a:t>
            </a:r>
            <a:r>
              <a:rPr lang="en-US" sz="4000" b="1" i="1" dirty="0" err="1" smtClean="0">
                <a:solidFill>
                  <a:srgbClr val="00B050"/>
                </a:solidFill>
              </a:rPr>
              <a:t>Schwäbische</a:t>
            </a:r>
            <a:r>
              <a:rPr lang="en-US" sz="4000" b="1" i="1" dirty="0" smtClean="0">
                <a:solidFill>
                  <a:srgbClr val="00B050"/>
                </a:solidFill>
              </a:rPr>
              <a:t> Alb.</a:t>
            </a: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/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endParaRPr lang="ru-RU" sz="4000" b="1" i="1" dirty="0">
              <a:solidFill>
                <a:srgbClr val="00B050"/>
              </a:solidFill>
            </a:endParaRPr>
          </a:p>
        </p:txBody>
      </p:sp>
      <p:pic>
        <p:nvPicPr>
          <p:cNvPr id="14340" name="Picture 4" descr="Datei:BlackForest-Positio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42087"/>
            <a:ext cx="4176464" cy="4944074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40435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B050"/>
                </a:solidFill>
              </a:rPr>
              <a:t>Am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schönsten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kleiden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sich</a:t>
            </a:r>
            <a:r>
              <a:rPr lang="en-US" sz="2400" b="1" i="1" dirty="0" smtClean="0">
                <a:solidFill>
                  <a:srgbClr val="00B050"/>
                </a:solidFill>
              </a:rPr>
              <a:t> die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Bewohner</a:t>
            </a:r>
            <a:r>
              <a:rPr lang="en-US" sz="2400" b="1" i="1" dirty="0" smtClean="0">
                <a:solidFill>
                  <a:srgbClr val="00B050"/>
                </a:solidFill>
              </a:rPr>
              <a:t> des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badischen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Schwarzwaldes</a:t>
            </a:r>
            <a:r>
              <a:rPr lang="en-US" sz="2400" b="1" i="1" dirty="0" smtClean="0">
                <a:solidFill>
                  <a:srgbClr val="00B050"/>
                </a:solidFill>
              </a:rPr>
              <a:t>; die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Männer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lassen</a:t>
            </a:r>
            <a:r>
              <a:rPr lang="en-US" sz="2400" b="1" i="1" dirty="0" smtClean="0">
                <a:solidFill>
                  <a:srgbClr val="00B050"/>
                </a:solidFill>
              </a:rPr>
              <a:t> den Bart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wachsen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ihre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schwarzen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Wämser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ihre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ungeheuren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enggefalteten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Pluderhosen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ihre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roten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Strümpfe</a:t>
            </a:r>
            <a:r>
              <a:rPr lang="en-US" sz="2400" b="1" i="1" dirty="0" smtClean="0">
                <a:solidFill>
                  <a:srgbClr val="00B050"/>
                </a:solidFill>
              </a:rPr>
              <a:t> und die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spitzen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Hüte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verleihen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ihnen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etwas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Fremdartiges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aber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etwas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Ernstes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Ehrwürdiges</a:t>
            </a:r>
            <a:r>
              <a:rPr lang="en-US" sz="2400" b="1" i="1" dirty="0" smtClean="0">
                <a:solidFill>
                  <a:srgbClr val="00B050"/>
                </a:solidFill>
              </a:rPr>
              <a:t>. 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http://static0.akpool.de/images/cards/22_preview/228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581127"/>
            <a:ext cx="2885306" cy="1985091"/>
          </a:xfrm>
          <a:prstGeom prst="rect">
            <a:avLst/>
          </a:prstGeom>
          <a:noFill/>
        </p:spPr>
      </p:pic>
      <p:pic>
        <p:nvPicPr>
          <p:cNvPr id="5124" name="Picture 4" descr="http://static2.akpool.de/images/cards/22_preview/2283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728" y="2636912"/>
            <a:ext cx="2216406" cy="3240360"/>
          </a:xfrm>
          <a:prstGeom prst="rect">
            <a:avLst/>
          </a:prstGeom>
          <a:noFill/>
        </p:spPr>
      </p:pic>
      <p:pic>
        <p:nvPicPr>
          <p:cNvPr id="5126" name="Picture 6" descr="http://static0.akpool.de/images/cards/16_preview/1699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636912"/>
            <a:ext cx="2875781" cy="1870991"/>
          </a:xfrm>
          <a:prstGeom prst="rect">
            <a:avLst/>
          </a:prstGeom>
          <a:noFill/>
        </p:spPr>
      </p:pic>
      <p:pic>
        <p:nvPicPr>
          <p:cNvPr id="5128" name="Picture 8" descr="http://www.backnang.de/servlet/PB/show/1211696_l1/markgrafen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3839" y="2492896"/>
            <a:ext cx="1836100" cy="4032448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B050"/>
                </a:solidFill>
              </a:rPr>
              <a:t>Dort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beschäftigen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sich</a:t>
            </a:r>
            <a:r>
              <a:rPr lang="en-US" sz="2800" b="1" i="1" dirty="0" smtClean="0">
                <a:solidFill>
                  <a:srgbClr val="00B050"/>
                </a:solidFill>
              </a:rPr>
              <a:t> 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Leute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gewöhnlich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mit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Glasmachen</a:t>
            </a:r>
            <a:r>
              <a:rPr lang="en-US" sz="2800" b="1" i="1" dirty="0" smtClean="0">
                <a:solidFill>
                  <a:srgbClr val="00B050"/>
                </a:solidFill>
              </a:rPr>
              <a:t>;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auch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verfertigen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sie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Uhren</a:t>
            </a:r>
            <a:r>
              <a:rPr lang="en-US" sz="2800" b="1" i="1" dirty="0" smtClean="0">
                <a:solidFill>
                  <a:srgbClr val="00B050"/>
                </a:solidFill>
              </a:rPr>
              <a:t> und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tragen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sie</a:t>
            </a:r>
            <a:r>
              <a:rPr lang="en-US" sz="2800" b="1" i="1" dirty="0" smtClean="0">
                <a:solidFill>
                  <a:srgbClr val="00B050"/>
                </a:solidFill>
              </a:rPr>
              <a:t> in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halben</a:t>
            </a:r>
            <a:r>
              <a:rPr lang="en-US" sz="2800" b="1" i="1" dirty="0" smtClean="0">
                <a:solidFill>
                  <a:srgbClr val="00B050"/>
                </a:solidFill>
              </a:rPr>
              <a:t> Welt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umher</a:t>
            </a:r>
            <a:r>
              <a:rPr lang="en-US" sz="2800" b="1" i="1" dirty="0" smtClean="0">
                <a:solidFill>
                  <a:srgbClr val="00B050"/>
                </a:solidFill>
              </a:rPr>
              <a:t>.</a:t>
            </a:r>
            <a:endParaRPr lang="ru-RU" sz="2800" b="1" i="1" dirty="0" smtClean="0">
              <a:solidFill>
                <a:srgbClr val="00B050"/>
              </a:solidFill>
            </a:endParaRPr>
          </a:p>
          <a:p>
            <a:r>
              <a:rPr lang="en-US" sz="2800" b="1" i="1" u="sng" dirty="0" smtClean="0">
                <a:solidFill>
                  <a:srgbClr val="00B050"/>
                </a:solidFill>
              </a:rPr>
              <a:t>Wilhelm </a:t>
            </a:r>
            <a:r>
              <a:rPr lang="en-US" sz="2800" b="1" i="1" u="sng" dirty="0" err="1" smtClean="0">
                <a:solidFill>
                  <a:srgbClr val="00B050"/>
                </a:solidFill>
              </a:rPr>
              <a:t>Hauff</a:t>
            </a:r>
            <a:r>
              <a:rPr lang="en-US" sz="2800" b="1" i="1" u="sng" dirty="0" smtClean="0">
                <a:solidFill>
                  <a:srgbClr val="00B050"/>
                </a:solidFill>
              </a:rPr>
              <a:t>, 1832.</a:t>
            </a:r>
            <a:endParaRPr lang="ru-RU" sz="2800" b="1" i="1" u="sng" dirty="0">
              <a:solidFill>
                <a:srgbClr val="00B050"/>
              </a:solidFill>
            </a:endParaRPr>
          </a:p>
        </p:txBody>
      </p:sp>
      <p:pic>
        <p:nvPicPr>
          <p:cNvPr id="4100" name="Picture 4" descr="Картинка 8 из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060848"/>
            <a:ext cx="4828483" cy="2808312"/>
          </a:xfrm>
          <a:prstGeom prst="rect">
            <a:avLst/>
          </a:prstGeom>
          <a:noFill/>
        </p:spPr>
      </p:pic>
      <p:pic>
        <p:nvPicPr>
          <p:cNvPr id="4102" name="Picture 6" descr="http://www.jugendheim-gersbach.de/Schwarzwald-Gutter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2238375" cy="3305175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4104" name="Picture 8" descr="http://www.gunther-wagner.com/glas/images/00Schwarzgl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5085184"/>
            <a:ext cx="1028700" cy="142875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Als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Gott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die Welt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erschuf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wußte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er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daß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zwischen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Donau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und Neckar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einmal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die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Schwaben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wohnen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würden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Er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formte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darum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die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Schwäbische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Alb,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ein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echt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schwabisches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3">
                    <a:lumMod val="50000"/>
                  </a:schemeClr>
                </a:solidFill>
              </a:rPr>
              <a:t>Gebirge</a:t>
            </a:r>
            <a:r>
              <a:rPr lang="en-US" sz="28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Картинка 16 из 4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645024"/>
            <a:ext cx="4240311" cy="2808312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3076" name="Picture 4" descr="Картинка 18 из 4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89040"/>
            <a:ext cx="4176464" cy="2703341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3078" name="Picture 6" descr="Картинка 30 из 4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3" y="1412777"/>
            <a:ext cx="4104456" cy="24334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Die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Schwäbische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Alb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ist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eine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Fortsetzung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des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Französisch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Schweizerischen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Jura und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erstreckt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sich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rund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200 km.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Länge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von den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Osthängendes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Schwarzwaldes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bis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an das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Nördlinger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Becken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Ries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).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Sie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bildet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eine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wellige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Hochfläche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aus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sich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einzelne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Kuppel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erheben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http://www.energie-kurhotel.de/temp/explorer/files/region/fotos/kr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229100" cy="3114676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2052" name="Picture 4" descr="http://t2.gstatic.com/images?q=tbn:ANd9GcR66oSv6lPXDiVo4l3lQTRCyASybivkJOUgT30T8HUt-0byeMzfEQ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77072"/>
            <a:ext cx="2448272" cy="2437392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2054" name="Picture 6" descr="http://www.grosses-lautertal-alb.de/bilder/Sonstige/Wittstaig_von_Hohengundelfingen_a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340768"/>
            <a:ext cx="4229100" cy="2686051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Aber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sämtliche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Siedlungen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haben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durch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die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Jahrhunderte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hindurch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ihren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altertümlichen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und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romantischen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Charakter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bewahrt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Jedes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Dörfchen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hat seine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alte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Kirche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sein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Schloß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oder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irgendeine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Sehenswürdigkeit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Hohenstaufen in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östlichen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Alb und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Hobenzollern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westlichen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tragen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die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Erinnerung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an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große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Kapitel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deutschen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 Geschichte.</a:t>
            </a:r>
            <a:endParaRPr lang="ru-RU" sz="2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http://de.academic.ru/pictures/dewiki/71/Goeppingen_Hohenstaufen_retouch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808"/>
            <a:ext cx="4229100" cy="2724151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1028" name="Picture 4" descr="http://4.bp.blogspot.com/_SJoInpADx4E/S_6bsRuGSTI/AAAAAAAADrg/y7DL0XrCVn0/s1600/CIMG5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3744415" cy="2808312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1032" name="Picture 8" descr="http://www.einfach-sehenswert.de/wp-content/uploads/2009/08/burg_hohenzollern_-bericht-wikipedi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077072"/>
            <a:ext cx="3472733" cy="2600316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34082"/>
          </a:xfr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Источники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6400" b="1" i="1" u="sng" dirty="0" smtClean="0">
                <a:hlinkClick r:id="rId2"/>
              </a:rPr>
              <a:t>http://fonegallery.narod.ru/green/green10.htm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3"/>
              </a:rPr>
              <a:t>http://upload.wikimedia.org/wikipedia/commons/thumb/3/3c/BlackForest-Position.svg/220px-BlackForest-Position.svg.png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4"/>
              </a:rPr>
              <a:t>http://upload.wikimedia.org/wikipedia/commons/thumb/3/3c/BlackForest-Position.svg/506px-BlackForest-Position.svg.png</a:t>
            </a:r>
            <a:endParaRPr lang="ru-RU" sz="6400" b="1" i="1" dirty="0" smtClean="0"/>
          </a:p>
          <a:p>
            <a:r>
              <a:rPr lang="ru-RU" sz="6400" b="1" i="1" dirty="0" smtClean="0"/>
              <a:t> </a:t>
            </a:r>
          </a:p>
          <a:p>
            <a:r>
              <a:rPr lang="ru-RU" sz="6400" b="1" i="1" u="sng" dirty="0" smtClean="0">
                <a:hlinkClick r:id="rId5"/>
              </a:rPr>
              <a:t>http://cdn.vote7.net/community/sites/default/files/imagecache/overlay/images/member/590357/Schwarzwald.jpg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6"/>
              </a:rPr>
              <a:t>http://www.freiburg.de/servlet/PB/show/1206597/FWTM_Ausflug_Schwarzwald.jpg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7"/>
              </a:rPr>
              <a:t>http://hanselundgretel.wikispaces.com/file/view/schwarzwald2.jpg/215546702/schwarzwald2.jpg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8"/>
              </a:rPr>
              <a:t>http://upload.wikimedia.org/wikipedia/commons/thumb/3/38/Feldberg.JPG/800px-Feldberg.JPG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9"/>
              </a:rPr>
              <a:t>http://upload.wikimedia.org/wikipedia/commons/8/87/Belchen.JPG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0"/>
              </a:rPr>
              <a:t>http://www.fotos.sc/img2/u/koboldmaki/n/Landschaften_Seen_Natur_Schwarzwald.jpg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1"/>
              </a:rPr>
              <a:t>http://www.beeplog.de/blogfiles/1/140101/entries/682015/images/p1000337.jpg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2"/>
              </a:rPr>
              <a:t>http://www.merian.de/images/image-117177-me_pano-sigs.jpg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3"/>
              </a:rPr>
              <a:t>http://de.academic.ru/pictures/dewiki/74/Jagstmundung.JPG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4"/>
              </a:rPr>
              <a:t>http://www.taeler.com/wp-content/uploads/2008/07/donautal.jpg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5"/>
              </a:rPr>
              <a:t>http://upload.wikimedia.org/wikipedia/commons/thumb/5/52/NeckarVerlauf.jpg/428px-NeckarVerlauf.jpg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6"/>
              </a:rPr>
              <a:t>http://work-blog.com/wp-content/uploads/%D0%A8%D0%B2%D0%B0%D1%80%D1%86%D0%B2%D0%B0%D0%BB%D1%8C%D0%B4-e1297020902394.jpg</a:t>
            </a:r>
            <a:endParaRPr lang="ru-RU" sz="6400" b="1" i="1" dirty="0" smtClean="0"/>
          </a:p>
          <a:p>
            <a:r>
              <a:rPr lang="ru-RU" sz="6400" b="1" i="1" u="sng" dirty="0" smtClean="0">
                <a:hlinkClick r:id="rId17"/>
              </a:rPr>
              <a:t>http://gazetaravenclaw.narod.ru/5/10.jpg</a:t>
            </a:r>
            <a:endParaRPr lang="ru-RU" sz="6400" b="1" i="1" u="sng" dirty="0" smtClean="0"/>
          </a:p>
          <a:p>
            <a:endParaRPr lang="ru-RU" sz="6400" b="1" i="1" dirty="0" smtClean="0"/>
          </a:p>
          <a:p>
            <a:endParaRPr lang="ru-RU" sz="6400" b="1" i="1" dirty="0" smtClean="0"/>
          </a:p>
          <a:p>
            <a:pPr>
              <a:buNone/>
            </a:pPr>
            <a:r>
              <a:rPr lang="ru-RU" sz="6400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408712"/>
          </a:xfr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1600" b="1" i="1" u="sng" dirty="0" smtClean="0">
                <a:hlinkClick r:id="rId2"/>
              </a:rPr>
              <a:t>http://www.saletur.ru/galery/tfoto/big/158673.jpg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3"/>
              </a:rPr>
              <a:t>http://work-blog.com/wp-content/uploads/%D0%A8%D0%B2%D0%B0%D1%80%D1%86%D0%B2%D0%B0%D0%BB%D1%8C%D0%B4-e1297020902394.jpg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4"/>
              </a:rPr>
              <a:t>http://www.germany-my.ru/schw.jpg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5"/>
              </a:rPr>
              <a:t>http://www.deutschland-tourismus.de/images/content/pic_schwarzwaldmaedel_tracht.jpg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6"/>
              </a:rPr>
              <a:t>http://static0.akpool.de/images/cards/22_preview/228416.jpg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7"/>
              </a:rPr>
              <a:t>http://static2.akpool.de/images/cards/22_preview/228396.jpg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8"/>
              </a:rPr>
              <a:t>http://static0.akpool.de/images/cards/16_preview/169978.jpg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9"/>
              </a:rPr>
              <a:t>http://www.backnang.de/servlet/PB/show/1211696_l1/markgrafen2.jpg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0"/>
              </a:rPr>
              <a:t>http://www.alltime.ru/obj/brand/Howard%20Miller/1.jpg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1"/>
              </a:rPr>
              <a:t>http://content.foto.mail.ru/mail/klaram/1850/i-1917.jpg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2"/>
              </a:rPr>
              <a:t>http://www.jugendheim-gersbach.de/Schwarzwald-Guttere-1.jpg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3"/>
              </a:rPr>
              <a:t>http://www.gunther-wagner.com/glas/images/00Schwarzglas.jpg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4"/>
              </a:rPr>
              <a:t>http://en.s-alb.de/var/plain/storage/images/media/pressebilder/geologie_natur/donaudurchbruch/96215-3-ger-DE/donaudurchbruch.jpg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5"/>
              </a:rPr>
              <a:t>http://img2.ferien-netzwerk.de/bilder/kunden/zusatzbilder/gross/1185379760.jpg</a:t>
            </a:r>
            <a:endParaRPr lang="ru-RU" sz="1600" b="1" i="1" dirty="0" smtClean="0"/>
          </a:p>
          <a:p>
            <a:r>
              <a:rPr lang="ru-RU" sz="1600" b="1" i="1" u="sng" dirty="0" smtClean="0">
                <a:hlinkClick r:id="rId16"/>
              </a:rPr>
              <a:t>http://img.fotocommunity.com/images/Baden-Wuerttemberg/Schwaebische-Alb/Der-fruehling-Pur-Mai-2011-a24636296.jpg</a:t>
            </a:r>
            <a:endParaRPr lang="ru-RU" sz="1600" b="1" i="1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2"/>
          </a:xfr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900" b="1" i="1" u="sng" dirty="0" smtClean="0">
                <a:hlinkClick r:id="rId2"/>
              </a:rPr>
              <a:t>http://www.energie-kurhotel.de/temp/explorer/files/region/fotos/krater.jpg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3"/>
              </a:rPr>
              <a:t>http://t2.gstatic.com/images?q=tbn:ANd9GcR66oSv6lPXDiVo4l3lQTRCyASybivkJOUgT30T8HUt-0byeMzfEQ&amp;t=1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4"/>
              </a:rPr>
              <a:t>http://de.academic.ru/pictures/dewiki/71/Goeppingen_Hohenstaufen_retouched.jpg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5"/>
              </a:rPr>
              <a:t>http://4.bp.blogspot.com/_SJoInpADx4E/S_6bsRuGSTI/AAAAAAAADrg/y7DL0XrCVn0/s1600/CIMG5053.JPG</a:t>
            </a:r>
            <a:endParaRPr lang="ru-RU" sz="1900" b="1" i="1" dirty="0" smtClean="0"/>
          </a:p>
          <a:p>
            <a:r>
              <a:rPr lang="ru-RU" sz="1900" b="1" i="1" u="sng" dirty="0" smtClean="0">
                <a:hlinkClick r:id="rId6"/>
              </a:rPr>
              <a:t>http://www.einfach-sehenswert.de/wp-content/uploads/2009/08/burg_hohenzollern_-bericht-wikipedia2.jpg</a:t>
            </a:r>
            <a:endParaRPr lang="ru-RU" sz="1900" b="1" i="1" dirty="0" smtClean="0"/>
          </a:p>
          <a:p>
            <a:pPr>
              <a:buNone/>
            </a:pPr>
            <a:r>
              <a:rPr lang="ru-RU" sz="1900" b="1" i="1" dirty="0" smtClean="0"/>
              <a:t> </a:t>
            </a:r>
          </a:p>
          <a:p>
            <a:pPr>
              <a:buNone/>
            </a:pPr>
            <a:r>
              <a:rPr lang="ru-RU" sz="1900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err="1" smtClean="0">
                <a:solidFill>
                  <a:srgbClr val="00B050"/>
                </a:solidFill>
              </a:rPr>
              <a:t>Noch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vor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hundert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Jahren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hatten</a:t>
            </a:r>
            <a:r>
              <a:rPr lang="en-US" sz="2800" b="1" i="1" dirty="0" smtClean="0">
                <a:solidFill>
                  <a:srgbClr val="00B050"/>
                </a:solidFill>
              </a:rPr>
              <a:t> 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Menschen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vor</a:t>
            </a:r>
            <a:r>
              <a:rPr lang="en-US" sz="2800" b="1" i="1" dirty="0" smtClean="0">
                <a:solidFill>
                  <a:srgbClr val="00B050"/>
                </a:solidFill>
              </a:rPr>
              <a:t> den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dunklen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Höhen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mit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ihren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weiten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Tannenwäldern</a:t>
            </a:r>
            <a:r>
              <a:rPr lang="en-US" sz="2800" b="1" i="1" dirty="0" smtClean="0">
                <a:solidFill>
                  <a:srgbClr val="00B050"/>
                </a:solidFill>
              </a:rPr>
              <a:t> Angst.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13314" name="Picture 2" descr="Картинка 5 из 2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864" y="1125149"/>
            <a:ext cx="6911512" cy="5173911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err="1" smtClean="0">
                <a:solidFill>
                  <a:srgbClr val="00B050"/>
                </a:solidFill>
              </a:rPr>
              <a:t>Standesherren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bauten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ihre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Burgen</a:t>
            </a:r>
            <a:r>
              <a:rPr lang="en-US" sz="2800" b="1" i="1" dirty="0" smtClean="0">
                <a:solidFill>
                  <a:srgbClr val="00B050"/>
                </a:solidFill>
              </a:rPr>
              <a:t> und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Schlösser</a:t>
            </a:r>
            <a:r>
              <a:rPr lang="en-US" sz="2800" b="1" i="1" dirty="0" smtClean="0">
                <a:solidFill>
                  <a:srgbClr val="00B050"/>
                </a:solidFill>
              </a:rPr>
              <a:t> in 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Randgebiete</a:t>
            </a:r>
            <a:r>
              <a:rPr lang="en-US" sz="2800" b="1" i="1" dirty="0" smtClean="0">
                <a:solidFill>
                  <a:srgbClr val="00B050"/>
                </a:solidFill>
              </a:rPr>
              <a:t>, das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Waldgebirge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überließen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sie</a:t>
            </a:r>
            <a:r>
              <a:rPr lang="en-US" sz="2800" b="1" i="1" dirty="0" smtClean="0">
                <a:solidFill>
                  <a:srgbClr val="00B050"/>
                </a:solidFill>
              </a:rPr>
              <a:t> den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Mönchen</a:t>
            </a:r>
            <a:r>
              <a:rPr lang="en-US" sz="2800" b="1" i="1" dirty="0" smtClean="0">
                <a:solidFill>
                  <a:srgbClr val="00B050"/>
                </a:solidFill>
              </a:rPr>
              <a:t> und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Klöstern</a:t>
            </a:r>
            <a:r>
              <a:rPr lang="en-US" sz="2800" b="1" i="1" dirty="0" smtClean="0">
                <a:solidFill>
                  <a:srgbClr val="00B050"/>
                </a:solidFill>
              </a:rPr>
              <a:t>. 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12290" name="Picture 2" descr="http://www.freiburg.de/servlet/PB/show/1206597/FWTM_Ausflug_Schwarzwa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4032448" cy="4032448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12292" name="Picture 4" descr="http://hanselundgretel.wikispaces.com/file/view/schwarzwald2.jpg/215546702/schwarzwal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1693" y="1988840"/>
            <a:ext cx="3946903" cy="3888432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10800000" flipV="1">
            <a:off x="251520" y="5373216"/>
            <a:ext cx="4968552" cy="369332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rgbClr val="00B050"/>
                </a:solidFill>
              </a:rPr>
              <a:t>Der Feldberg im Südschwarzwald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5508104" y="4725144"/>
            <a:ext cx="3240360" cy="646331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rgbClr val="00B050"/>
                </a:solidFill>
              </a:rPr>
              <a:t>Der  Belchen mit seiner kahlen Bergkuppe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57166"/>
            <a:ext cx="8678198" cy="1077218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B050"/>
                </a:solidFill>
              </a:rPr>
              <a:t>Die </a:t>
            </a:r>
            <a:r>
              <a:rPr lang="en-US" sz="3200" b="1" i="1" dirty="0" err="1" smtClean="0">
                <a:solidFill>
                  <a:srgbClr val="00B050"/>
                </a:solidFill>
              </a:rPr>
              <a:t>größten</a:t>
            </a:r>
            <a:r>
              <a:rPr lang="en-US" sz="3200" b="1" i="1" dirty="0" smtClean="0">
                <a:solidFill>
                  <a:srgbClr val="00B050"/>
                </a:solidFill>
              </a:rPr>
              <a:t> </a:t>
            </a:r>
            <a:r>
              <a:rPr lang="en-US" sz="3200" b="1" i="1" dirty="0" err="1" smtClean="0">
                <a:solidFill>
                  <a:srgbClr val="00B050"/>
                </a:solidFill>
              </a:rPr>
              <a:t>Höhen</a:t>
            </a:r>
            <a:r>
              <a:rPr lang="en-US" sz="3200" b="1" i="1" dirty="0" smtClean="0">
                <a:solidFill>
                  <a:srgbClr val="00B050"/>
                </a:solidFill>
              </a:rPr>
              <a:t> </a:t>
            </a:r>
            <a:r>
              <a:rPr lang="en-US" sz="3200" b="1" i="1" dirty="0" err="1" smtClean="0">
                <a:solidFill>
                  <a:srgbClr val="00B050"/>
                </a:solidFill>
              </a:rPr>
              <a:t>sind</a:t>
            </a:r>
            <a:r>
              <a:rPr lang="en-US" sz="3200" b="1" i="1" dirty="0" smtClean="0">
                <a:solidFill>
                  <a:srgbClr val="00B050"/>
                </a:solidFill>
              </a:rPr>
              <a:t> </a:t>
            </a:r>
            <a:r>
              <a:rPr lang="en-US" sz="3200" b="1" i="1" dirty="0" err="1" smtClean="0">
                <a:solidFill>
                  <a:srgbClr val="00B050"/>
                </a:solidFill>
              </a:rPr>
              <a:t>im</a:t>
            </a:r>
            <a:r>
              <a:rPr lang="en-US" sz="3200" b="1" i="1" dirty="0" smtClean="0">
                <a:solidFill>
                  <a:srgbClr val="00B050"/>
                </a:solidFill>
              </a:rPr>
              <a:t> </a:t>
            </a:r>
            <a:r>
              <a:rPr lang="en-US" sz="3200" b="1" i="1" dirty="0" err="1" smtClean="0">
                <a:solidFill>
                  <a:srgbClr val="00B050"/>
                </a:solidFill>
              </a:rPr>
              <a:t>Süden</a:t>
            </a:r>
            <a:r>
              <a:rPr lang="en-US" sz="3200" b="1" i="1" dirty="0" smtClean="0">
                <a:solidFill>
                  <a:srgbClr val="00B050"/>
                </a:solidFill>
              </a:rPr>
              <a:t> Feldberg und </a:t>
            </a:r>
            <a:r>
              <a:rPr lang="en-US" sz="3200" b="1" i="1" dirty="0" err="1" smtClean="0">
                <a:solidFill>
                  <a:srgbClr val="00B050"/>
                </a:solidFill>
              </a:rPr>
              <a:t>Belchen</a:t>
            </a:r>
            <a:r>
              <a:rPr lang="en-US" sz="3200" b="1" i="1" dirty="0" smtClean="0">
                <a:solidFill>
                  <a:srgbClr val="00B050"/>
                </a:solidFill>
              </a:rPr>
              <a:t> (1400m). 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Datei:Feld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968553" cy="3726415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11268" name="Picture 4" descr="http://upload.wikimedia.org/wikipedia/commons/8/87/Belch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564904"/>
            <a:ext cx="3240360" cy="2160240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Schwarzwald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ist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reich</a:t>
            </a:r>
            <a:r>
              <a:rPr lang="en-US" sz="2800" b="1" i="1" dirty="0" smtClean="0">
                <a:solidFill>
                  <a:srgbClr val="00B050"/>
                </a:solidFill>
              </a:rPr>
              <a:t> an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hochgelegenen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Bergseen</a:t>
            </a:r>
            <a:r>
              <a:rPr lang="en-US" sz="2800" b="1" i="1" dirty="0" smtClean="0">
                <a:solidFill>
                  <a:srgbClr val="00B050"/>
                </a:solidFill>
              </a:rPr>
              <a:t> und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Mooren</a:t>
            </a:r>
            <a:r>
              <a:rPr lang="en-US" sz="2800" b="1" i="1" dirty="0" smtClean="0">
                <a:solidFill>
                  <a:srgbClr val="00B050"/>
                </a:solidFill>
              </a:rPr>
              <a:t>, 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dem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Gebirge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einen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eigenartigen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Reiz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verleihen</a:t>
            </a:r>
            <a:r>
              <a:rPr lang="en-US" sz="2800" b="1" i="1" dirty="0" smtClean="0">
                <a:solidFill>
                  <a:srgbClr val="00B050"/>
                </a:solidFill>
              </a:rPr>
              <a:t>. </a:t>
            </a:r>
            <a:endParaRPr lang="ru-RU" sz="2800" b="1" i="1" dirty="0" smtClean="0">
              <a:solidFill>
                <a:srgbClr val="00B050"/>
              </a:solidFill>
            </a:endParaRPr>
          </a:p>
          <a:p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10244" name="Picture 4" descr="http://www.beeplog.de/blogfiles/1/140101/entries/682015/images/p1000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810000" cy="2857500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10250" name="Picture 10" descr="http://www.fotos.sc/img2/u/koboldmaki/n/Landschaften_Seen_Natur_Schwarzwa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268760"/>
            <a:ext cx="4229100" cy="3171826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10254" name="Picture 14" descr="http://www.merian.de/images/image-117177-me_pano-sig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581128"/>
            <a:ext cx="4805164" cy="2034620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B050"/>
                </a:solidFill>
              </a:rPr>
              <a:t>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größten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Flüsse</a:t>
            </a:r>
            <a:r>
              <a:rPr lang="en-US" sz="2800" b="1" i="1" dirty="0" smtClean="0">
                <a:solidFill>
                  <a:srgbClr val="00B050"/>
                </a:solidFill>
              </a:rPr>
              <a:t>, 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hier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ihren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Ursprung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haben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sind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Donau</a:t>
            </a:r>
            <a:r>
              <a:rPr lang="en-US" sz="2800" b="1" i="1" dirty="0" smtClean="0">
                <a:solidFill>
                  <a:srgbClr val="00B050"/>
                </a:solidFill>
              </a:rPr>
              <a:t> und Neckar.</a:t>
            </a:r>
            <a:endParaRPr lang="ru-RU" sz="2800" b="1" i="1" dirty="0" smtClean="0">
              <a:solidFill>
                <a:srgbClr val="00B050"/>
              </a:solidFill>
            </a:endParaRPr>
          </a:p>
          <a:p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9220" name="Picture 4" descr="http://de.academic.ru/pictures/dewiki/74/Jagstmundu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980728"/>
            <a:ext cx="3528392" cy="2646295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9222" name="Picture 6" descr="http://www.taeler.com/wp-content/uploads/2008/07/donau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4009990" cy="2664296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9224" name="Picture 8" descr="Datei:NeckarVerlauf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780928"/>
            <a:ext cx="2656402" cy="3723928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B050"/>
                </a:solidFill>
              </a:rPr>
              <a:t>Die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Hänge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sind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mit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dichtem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Nadelholz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bewachsen</a:t>
            </a:r>
            <a:r>
              <a:rPr lang="en-US" sz="2800" b="1" i="1" dirty="0" smtClean="0">
                <a:solidFill>
                  <a:srgbClr val="00B050"/>
                </a:solidFill>
              </a:rPr>
              <a:t>;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ihm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verdankt</a:t>
            </a:r>
            <a:r>
              <a:rPr lang="en-US" sz="2800" b="1" i="1" dirty="0" smtClean="0">
                <a:solidFill>
                  <a:srgbClr val="00B050"/>
                </a:solidFill>
              </a:rPr>
              <a:t> das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Gebirge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seinen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Namen</a:t>
            </a:r>
            <a:r>
              <a:rPr lang="en-US" sz="2800" b="1" i="1" dirty="0" smtClean="0">
                <a:solidFill>
                  <a:srgbClr val="00B050"/>
                </a:solidFill>
              </a:rPr>
              <a:t>,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bereits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im</a:t>
            </a:r>
            <a:r>
              <a:rPr lang="en-US" sz="2800" b="1" i="1" dirty="0" smtClean="0">
                <a:solidFill>
                  <a:srgbClr val="00B050"/>
                </a:solidFill>
              </a:rPr>
              <a:t> 8.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Jahrhundert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aufgekommen</a:t>
            </a:r>
            <a:r>
              <a:rPr lang="en-US" sz="2800" b="1" i="1" dirty="0" smtClean="0">
                <a:solidFill>
                  <a:srgbClr val="00B050"/>
                </a:solidFill>
              </a:rPr>
              <a:t> </a:t>
            </a:r>
            <a:r>
              <a:rPr lang="en-US" sz="2800" b="1" i="1" dirty="0" err="1" smtClean="0">
                <a:solidFill>
                  <a:srgbClr val="00B050"/>
                </a:solidFill>
              </a:rPr>
              <a:t>ist</a:t>
            </a:r>
            <a:r>
              <a:rPr lang="en-US" sz="2800" b="1" i="1" dirty="0" smtClean="0">
                <a:solidFill>
                  <a:srgbClr val="00B050"/>
                </a:solidFill>
              </a:rPr>
              <a:t>.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8194" name="Picture 2" descr="Картинка 1 из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4608512" cy="3449900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  <p:pic>
        <p:nvPicPr>
          <p:cNvPr id="8196" name="Picture 4" descr="Картинка 2 из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800"/>
            <a:ext cx="4356745" cy="3261429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00B050"/>
                </a:solidFill>
              </a:rPr>
              <a:t>Das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Klima</a:t>
            </a:r>
            <a:r>
              <a:rPr lang="en-US" sz="2400" b="1" i="1" dirty="0" smtClean="0">
                <a:solidFill>
                  <a:srgbClr val="00B050"/>
                </a:solidFill>
              </a:rPr>
              <a:t> des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Schwarzwaldes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ist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sehr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gesund</a:t>
            </a:r>
            <a:r>
              <a:rPr lang="en-US" sz="2400" b="1" i="1" dirty="0" smtClean="0">
                <a:solidFill>
                  <a:srgbClr val="00B050"/>
                </a:solidFill>
              </a:rPr>
              <a:t>.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Höhenlange</a:t>
            </a:r>
            <a:r>
              <a:rPr lang="en-US" sz="2400" b="1" i="1" dirty="0" smtClean="0">
                <a:solidFill>
                  <a:srgbClr val="00B050"/>
                </a:solidFill>
              </a:rPr>
              <a:t> und Wald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machen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aus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ihm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einen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einzigen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großen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Kurort</a:t>
            </a:r>
            <a:r>
              <a:rPr lang="en-US" sz="2400" b="1" i="1" dirty="0" smtClean="0">
                <a:solidFill>
                  <a:srgbClr val="00B050"/>
                </a:solidFill>
              </a:rPr>
              <a:t>,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vor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allem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nervenkranken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Menschen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Gesundheit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bringt</a:t>
            </a:r>
            <a:r>
              <a:rPr lang="en-US" sz="2400" b="1" i="1" dirty="0" smtClean="0">
                <a:solidFill>
                  <a:srgbClr val="00B050"/>
                </a:solidFill>
              </a:rPr>
              <a:t>.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Sehr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bekömmlich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ist</a:t>
            </a:r>
            <a:r>
              <a:rPr lang="en-US" sz="2400" b="1" i="1" dirty="0" smtClean="0">
                <a:solidFill>
                  <a:srgbClr val="00B050"/>
                </a:solidFill>
              </a:rPr>
              <a:t> das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Klima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für</a:t>
            </a:r>
            <a:r>
              <a:rPr lang="en-US" sz="2400" b="1" i="1" dirty="0" smtClean="0">
                <a:solidFill>
                  <a:srgbClr val="00B050"/>
                </a:solidFill>
              </a:rPr>
              <a:t> Kinder.</a:t>
            </a:r>
            <a:endParaRPr lang="ru-RU" sz="2400" b="1" i="1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Картинка 2 из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832648" cy="4810431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1800" b="1" i="1" dirty="0" err="1" smtClean="0">
                <a:solidFill>
                  <a:srgbClr val="00B050"/>
                </a:solidFill>
              </a:rPr>
              <a:t>Wer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durch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Schwaben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reist</a:t>
            </a:r>
            <a:r>
              <a:rPr lang="en-US" sz="1800" b="1" i="1" dirty="0" smtClean="0">
                <a:solidFill>
                  <a:srgbClr val="00B050"/>
                </a:solidFill>
              </a:rPr>
              <a:t>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sollte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nie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vergessen</a:t>
            </a:r>
            <a:r>
              <a:rPr lang="en-US" sz="1800" b="1" i="1" dirty="0" smtClean="0">
                <a:solidFill>
                  <a:srgbClr val="00B050"/>
                </a:solidFill>
              </a:rPr>
              <a:t>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auch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ein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wenig</a:t>
            </a:r>
            <a:r>
              <a:rPr lang="en-US" sz="1800" b="1" i="1" dirty="0" smtClean="0">
                <a:solidFill>
                  <a:srgbClr val="00B050"/>
                </a:solidFill>
              </a:rPr>
              <a:t> in den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Schwarzwald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hineinschauen</a:t>
            </a:r>
            <a:r>
              <a:rPr lang="en-US" sz="1800" b="1" i="1" dirty="0" smtClean="0">
                <a:solidFill>
                  <a:srgbClr val="00B050"/>
                </a:solidFill>
              </a:rPr>
              <a:t>;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nicht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Bäume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wegen</a:t>
            </a:r>
            <a:r>
              <a:rPr lang="en-US" sz="1800" b="1" i="1" dirty="0" smtClean="0">
                <a:solidFill>
                  <a:srgbClr val="00B050"/>
                </a:solidFill>
              </a:rPr>
              <a:t>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sondern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wegen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Leute</a:t>
            </a:r>
            <a:r>
              <a:rPr lang="en-US" sz="1800" b="1" i="1" dirty="0" smtClean="0">
                <a:solidFill>
                  <a:srgbClr val="00B050"/>
                </a:solidFill>
              </a:rPr>
              <a:t>, die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sich</a:t>
            </a:r>
            <a:r>
              <a:rPr lang="en-US" sz="1800" b="1" i="1" dirty="0" smtClean="0">
                <a:solidFill>
                  <a:srgbClr val="00B050"/>
                </a:solidFill>
              </a:rPr>
              <a:t> von den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anderen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Menschen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ringsumher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unterscheiden</a:t>
            </a:r>
            <a:r>
              <a:rPr lang="en-US" sz="1800" b="1" i="1" dirty="0" smtClean="0">
                <a:solidFill>
                  <a:srgbClr val="00B050"/>
                </a:solidFill>
              </a:rPr>
              <a:t>.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Sie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sind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größer</a:t>
            </a:r>
            <a:r>
              <a:rPr lang="en-US" sz="1800" b="1" i="1" dirty="0" smtClean="0">
                <a:solidFill>
                  <a:srgbClr val="00B050"/>
                </a:solidFill>
              </a:rPr>
              <a:t> ,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als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gewöhnliche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Menschen</a:t>
            </a:r>
            <a:r>
              <a:rPr lang="en-US" sz="1800" b="1" i="1" dirty="0" smtClean="0">
                <a:solidFill>
                  <a:srgbClr val="00B050"/>
                </a:solidFill>
              </a:rPr>
              <a:t>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breitschulterig</a:t>
            </a:r>
            <a:r>
              <a:rPr lang="en-US" sz="1800" b="1" i="1" dirty="0" smtClean="0">
                <a:solidFill>
                  <a:srgbClr val="00B050"/>
                </a:solidFill>
              </a:rPr>
              <a:t>, von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starken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Gliedern</a:t>
            </a:r>
            <a:r>
              <a:rPr lang="en-US" sz="1800" b="1" i="1" dirty="0" smtClean="0">
                <a:solidFill>
                  <a:srgbClr val="00B050"/>
                </a:solidFill>
              </a:rPr>
              <a:t>, und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es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ist</a:t>
            </a:r>
            <a:r>
              <a:rPr lang="en-US" sz="1800" b="1" i="1" dirty="0" smtClean="0">
                <a:solidFill>
                  <a:srgbClr val="00B050"/>
                </a:solidFill>
              </a:rPr>
              <a:t>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als</a:t>
            </a:r>
            <a:r>
              <a:rPr lang="en-US" sz="1800" b="1" i="1" dirty="0" smtClean="0">
                <a:solidFill>
                  <a:srgbClr val="00B050"/>
                </a:solidFill>
              </a:rPr>
              <a:t> ob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stärkende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Duft</a:t>
            </a:r>
            <a:r>
              <a:rPr lang="en-US" sz="1800" b="1" i="1" dirty="0" smtClean="0">
                <a:solidFill>
                  <a:srgbClr val="00B050"/>
                </a:solidFill>
              </a:rPr>
              <a:t> 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morgens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durch</a:t>
            </a:r>
            <a:r>
              <a:rPr lang="en-US" sz="1800" b="1" i="1" dirty="0" smtClean="0">
                <a:solidFill>
                  <a:srgbClr val="00B050"/>
                </a:solidFill>
              </a:rPr>
              <a:t> die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Tannen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strömt</a:t>
            </a:r>
            <a:r>
              <a:rPr lang="en-US" sz="1800" b="1" i="1" dirty="0" smtClean="0">
                <a:solidFill>
                  <a:srgbClr val="00B050"/>
                </a:solidFill>
              </a:rPr>
              <a:t>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ihnen</a:t>
            </a:r>
            <a:r>
              <a:rPr lang="en-US" sz="1800" b="1" i="1" dirty="0" smtClean="0">
                <a:solidFill>
                  <a:srgbClr val="00B050"/>
                </a:solidFill>
              </a:rPr>
              <a:t> von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Jugend</a:t>
            </a:r>
            <a:r>
              <a:rPr lang="en-US" sz="1800" b="1" i="1" dirty="0" smtClean="0">
                <a:solidFill>
                  <a:srgbClr val="00B050"/>
                </a:solidFill>
              </a:rPr>
              <a:t> auf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einen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freien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Atem</a:t>
            </a:r>
            <a:r>
              <a:rPr lang="en-US" sz="1800" b="1" i="1" dirty="0" smtClean="0">
                <a:solidFill>
                  <a:srgbClr val="00B050"/>
                </a:solidFill>
              </a:rPr>
              <a:t> 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ein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klares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Auge</a:t>
            </a:r>
            <a:r>
              <a:rPr lang="en-US" sz="1800" b="1" i="1" dirty="0" smtClean="0">
                <a:solidFill>
                  <a:srgbClr val="00B050"/>
                </a:solidFill>
              </a:rPr>
              <a:t> und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einen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festeren</a:t>
            </a:r>
            <a:r>
              <a:rPr lang="en-US" sz="1800" b="1" i="1" dirty="0" smtClean="0">
                <a:solidFill>
                  <a:srgbClr val="00B050"/>
                </a:solidFill>
              </a:rPr>
              <a:t> ,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wenn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auch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rauheren</a:t>
            </a:r>
            <a:r>
              <a:rPr lang="en-US" sz="1800" b="1" i="1" dirty="0" smtClean="0">
                <a:solidFill>
                  <a:srgbClr val="00B050"/>
                </a:solidFill>
              </a:rPr>
              <a:t> 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Mut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als</a:t>
            </a:r>
            <a:r>
              <a:rPr lang="en-US" sz="1800" b="1" i="1" dirty="0" smtClean="0">
                <a:solidFill>
                  <a:srgbClr val="00B050"/>
                </a:solidFill>
              </a:rPr>
              <a:t> den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Bewohnern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der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Stromtäler</a:t>
            </a:r>
            <a:r>
              <a:rPr lang="en-US" sz="1800" b="1" i="1" dirty="0" smtClean="0">
                <a:solidFill>
                  <a:srgbClr val="00B050"/>
                </a:solidFill>
              </a:rPr>
              <a:t> und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Ebenen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gegeben</a:t>
            </a:r>
            <a:r>
              <a:rPr lang="en-US" sz="1800" b="1" i="1" dirty="0" smtClean="0">
                <a:solidFill>
                  <a:srgbClr val="00B050"/>
                </a:solidFill>
              </a:rPr>
              <a:t> </a:t>
            </a:r>
            <a:r>
              <a:rPr lang="en-US" sz="1800" b="1" i="1" dirty="0" err="1" smtClean="0">
                <a:solidFill>
                  <a:srgbClr val="00B050"/>
                </a:solidFill>
              </a:rPr>
              <a:t>hätte</a:t>
            </a:r>
            <a:r>
              <a:rPr lang="en-US" sz="1800" b="1" i="1" dirty="0" smtClean="0">
                <a:solidFill>
                  <a:srgbClr val="00B050"/>
                </a:solidFill>
              </a:rPr>
              <a:t>. </a:t>
            </a:r>
            <a:endParaRPr lang="ru-RU" sz="1800" b="1" i="1" dirty="0" smtClean="0">
              <a:solidFill>
                <a:srgbClr val="00B050"/>
              </a:solidFill>
            </a:endParaRPr>
          </a:p>
          <a:p>
            <a:endParaRPr lang="ru-RU" sz="1800" b="1" i="1" dirty="0" smtClean="0">
              <a:solidFill>
                <a:srgbClr val="00B050"/>
              </a:solidFill>
            </a:endParaRPr>
          </a:p>
          <a:p>
            <a:endParaRPr lang="ru-RU" sz="1800" b="1" i="1" dirty="0" smtClean="0">
              <a:solidFill>
                <a:srgbClr val="00B050"/>
              </a:solidFill>
            </a:endParaRPr>
          </a:p>
        </p:txBody>
      </p:sp>
      <p:pic>
        <p:nvPicPr>
          <p:cNvPr id="6146" name="Picture 2" descr="Картинка 5 из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4886325" cy="3800476"/>
          </a:xfrm>
          <a:prstGeom prst="rect">
            <a:avLst/>
          </a:prstGeom>
          <a:noFill/>
        </p:spPr>
      </p:pic>
      <p:pic>
        <p:nvPicPr>
          <p:cNvPr id="6148" name="Picture 4" descr="Картинка 19 из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3237" y="2412892"/>
            <a:ext cx="2528517" cy="3536388"/>
          </a:xfrm>
          <a:prstGeom prst="snipRoundRect">
            <a:avLst/>
          </a:prstGeom>
          <a:noFill/>
          <a:ln w="190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527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Der Schwarzwald.  Die Schwäbische Alb.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Источники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Schwarzwald.  Die Schwäbische Alb.</dc:title>
  <cp:lastModifiedBy>Нина</cp:lastModifiedBy>
  <cp:revision>99</cp:revision>
  <dcterms:modified xsi:type="dcterms:W3CDTF">2012-08-02T13:41:20Z</dcterms:modified>
</cp:coreProperties>
</file>