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66CCFF"/>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4000" b="-2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upload.wikimedia.org/wikipedia/commons/thumb/6/65/Thurnher_Filmproduktion_Cinedoku_Vorarlberg_Rheinregulierung_Bodensee.jpg/220px-Thurnher_Filmproduktion_Cinedoku_Vorarlberg_Rheinregulierung_Bodensee.jpg" TargetMode="External"/><Relationship Id="rId13" Type="http://schemas.openxmlformats.org/officeDocument/2006/relationships/hyperlink" Target="http://upload.wikimedia.org/wikipedia/commons/thumb/6/6d/P%C3%A9nitents.JPG/800px-P%C3%A9nitents.JPG" TargetMode="External"/><Relationship Id="rId3" Type="http://schemas.openxmlformats.org/officeDocument/2006/relationships/hyperlink" Target="http://upload.wikimedia.org/wikipedia/commons/thumb/7/79/Bodensee_satellit.jpg/800px-Bodensee_satellit.jpg" TargetMode="External"/><Relationship Id="rId7" Type="http://schemas.openxmlformats.org/officeDocument/2006/relationships/hyperlink" Target="http://www.fair-hotels.de/images/thumb/2/2a/Rheinmuendung_im_Bodensee.jpg/220px-Rheinmuendung_im_Bodensee.jpg" TargetMode="External"/><Relationship Id="rId12" Type="http://schemas.openxmlformats.org/officeDocument/2006/relationships/hyperlink" Target="http://res000.gps-tour.info/redx/tools/mb_image.php/file.x615a6b3443706e6673324e4d6f646a4b507461336f536e524f5448456d4656626e4c7262323063386d71513d/gid.8/bodman.jpg" TargetMode="External"/><Relationship Id="rId2" Type="http://schemas.openxmlformats.org/officeDocument/2006/relationships/hyperlink" Target="http://amadeo.blog.com/repository/583272/3794383.jpg" TargetMode="External"/><Relationship Id="rId1" Type="http://schemas.openxmlformats.org/officeDocument/2006/relationships/slideLayout" Target="../slideLayouts/slideLayout2.xml"/><Relationship Id="rId6" Type="http://schemas.openxmlformats.org/officeDocument/2006/relationships/hyperlink" Target="http://foto.germany.ru/albums/3/2/156232/IMG_8743.jpg" TargetMode="External"/><Relationship Id="rId11" Type="http://schemas.openxmlformats.org/officeDocument/2006/relationships/hyperlink" Target="http://www.bodensee-fotograf.de/resources/_wsb_442x301_klingUntersee.JPG" TargetMode="External"/><Relationship Id="rId5" Type="http://schemas.openxmlformats.org/officeDocument/2006/relationships/hyperlink" Target="http://www.geologie.ac.at/RockyAustria/images/trogtal.jpg" TargetMode="External"/><Relationship Id="rId10" Type="http://schemas.openxmlformats.org/officeDocument/2006/relationships/hyperlink" Target="http://static.panoramio.com/photos/original/25448175.jpg" TargetMode="External"/><Relationship Id="rId4" Type="http://schemas.openxmlformats.org/officeDocument/2006/relationships/hyperlink" Target="http://www.reneenpascal.nl/hetweblog_files/page0_blog_entry108_1.png" TargetMode="External"/><Relationship Id="rId9" Type="http://schemas.openxmlformats.org/officeDocument/2006/relationships/hyperlink" Target="http://upload.wikimedia.org/wikipedia/commons/thumb/4/4d/Bodensee_Bregenz.jpg/800px-Bodensee_Bregenz.jpg" TargetMode="External"/><Relationship Id="rId14" Type="http://schemas.openxmlformats.org/officeDocument/2006/relationships/hyperlink" Target="http://fonegallery.narod.ru/golub/golub7.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60649"/>
            <a:ext cx="8643998" cy="936104"/>
          </a:xfrm>
          <a:ln w="19050">
            <a:solidFill>
              <a:srgbClr val="0066FF"/>
            </a:solidFill>
          </a:ln>
        </p:spPr>
        <p:txBody>
          <a:bodyPr/>
          <a:lstStyle/>
          <a:p>
            <a:r>
              <a:rPr lang="en-US" b="1" i="1" dirty="0" smtClean="0">
                <a:solidFill>
                  <a:srgbClr val="0066FF"/>
                </a:solidFill>
              </a:rPr>
              <a:t>Am Bodensee</a:t>
            </a:r>
            <a:endParaRPr lang="ru-RU" dirty="0">
              <a:solidFill>
                <a:srgbClr val="0066FF"/>
              </a:solidFill>
            </a:endParaRPr>
          </a:p>
        </p:txBody>
      </p:sp>
      <p:pic>
        <p:nvPicPr>
          <p:cNvPr id="8194" name="Picture 2" descr="http://amadeo.blog.com/repository/583272/3794383.jpg"/>
          <p:cNvPicPr>
            <a:picLocks noChangeAspect="1" noChangeArrowheads="1"/>
          </p:cNvPicPr>
          <p:nvPr/>
        </p:nvPicPr>
        <p:blipFill>
          <a:blip r:embed="rId2" cstate="print"/>
          <a:srcRect/>
          <a:stretch>
            <a:fillRect/>
          </a:stretch>
        </p:blipFill>
        <p:spPr bwMode="auto">
          <a:xfrm>
            <a:off x="1403648" y="1484784"/>
            <a:ext cx="6338840" cy="4397216"/>
          </a:xfrm>
          <a:prstGeom prst="snip2DiagRect">
            <a:avLst/>
          </a:prstGeom>
          <a:noFill/>
          <a:ln w="19050">
            <a:solidFill>
              <a:srgbClr val="0066FF"/>
            </a:solidFill>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ln w="19050">
            <a:solidFill>
              <a:srgbClr val="0066FF"/>
            </a:solidFill>
          </a:ln>
        </p:spPr>
        <p:txBody>
          <a:bodyPr>
            <a:noAutofit/>
          </a:bodyPr>
          <a:lstStyle/>
          <a:p>
            <a:r>
              <a:rPr lang="en-US" sz="3600" b="1" i="1" dirty="0" err="1" smtClean="0">
                <a:solidFill>
                  <a:srgbClr val="0066FF"/>
                </a:solidFill>
              </a:rPr>
              <a:t>Der</a:t>
            </a:r>
            <a:r>
              <a:rPr lang="en-US" sz="3600" b="1" i="1" dirty="0" smtClean="0">
                <a:solidFill>
                  <a:srgbClr val="0066FF"/>
                </a:solidFill>
              </a:rPr>
              <a:t> Bodensee hat </a:t>
            </a:r>
            <a:r>
              <a:rPr lang="en-US" sz="3600" b="1" i="1" dirty="0" err="1" smtClean="0">
                <a:solidFill>
                  <a:srgbClr val="0066FF"/>
                </a:solidFill>
              </a:rPr>
              <a:t>eine</a:t>
            </a:r>
            <a:r>
              <a:rPr lang="en-US" sz="3600" b="1" i="1" dirty="0" smtClean="0">
                <a:solidFill>
                  <a:srgbClr val="0066FF"/>
                </a:solidFill>
              </a:rPr>
              <a:t> </a:t>
            </a:r>
            <a:r>
              <a:rPr lang="en-US" sz="3600" b="1" i="1" dirty="0" err="1" smtClean="0">
                <a:solidFill>
                  <a:srgbClr val="0066FF"/>
                </a:solidFill>
              </a:rPr>
              <a:t>Uferlänge</a:t>
            </a:r>
            <a:r>
              <a:rPr lang="en-US" sz="3600" b="1" i="1" dirty="0" smtClean="0">
                <a:solidFill>
                  <a:srgbClr val="0066FF"/>
                </a:solidFill>
              </a:rPr>
              <a:t> von </a:t>
            </a:r>
            <a:r>
              <a:rPr lang="en-US" sz="3600" b="1" i="1" dirty="0" err="1" smtClean="0">
                <a:solidFill>
                  <a:srgbClr val="0066FF"/>
                </a:solidFill>
              </a:rPr>
              <a:t>rund</a:t>
            </a:r>
            <a:r>
              <a:rPr lang="en-US" sz="3600" b="1" i="1" dirty="0" smtClean="0">
                <a:solidFill>
                  <a:srgbClr val="0066FF"/>
                </a:solidFill>
              </a:rPr>
              <a:t> 200 km.</a:t>
            </a:r>
            <a:endParaRPr lang="ru-RU" sz="3600" b="1" i="1" dirty="0">
              <a:solidFill>
                <a:srgbClr val="0066FF"/>
              </a:solidFill>
            </a:endParaRPr>
          </a:p>
        </p:txBody>
      </p:sp>
      <p:pic>
        <p:nvPicPr>
          <p:cNvPr id="6146" name="Picture 2" descr="Картинка 7 из 2948"/>
          <p:cNvPicPr>
            <a:picLocks noChangeAspect="1" noChangeArrowheads="1"/>
          </p:cNvPicPr>
          <p:nvPr/>
        </p:nvPicPr>
        <p:blipFill>
          <a:blip r:embed="rId2" cstate="print"/>
          <a:srcRect/>
          <a:stretch>
            <a:fillRect/>
          </a:stretch>
        </p:blipFill>
        <p:spPr bwMode="auto">
          <a:xfrm>
            <a:off x="2195736" y="2060847"/>
            <a:ext cx="5508873" cy="3410747"/>
          </a:xfrm>
          <a:prstGeom prst="snip2DiagRect">
            <a:avLst/>
          </a:prstGeom>
          <a:noFill/>
          <a:ln w="19050">
            <a:solidFill>
              <a:srgbClr val="0066FF"/>
            </a:solidFill>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ln w="19050">
            <a:solidFill>
              <a:srgbClr val="0066FF"/>
            </a:solidFill>
          </a:ln>
        </p:spPr>
        <p:txBody>
          <a:bodyPr>
            <a:normAutofit fontScale="90000"/>
          </a:bodyPr>
          <a:lstStyle/>
          <a:p>
            <a:r>
              <a:rPr lang="en-US" sz="3100" b="1" i="1" dirty="0" smtClean="0">
                <a:solidFill>
                  <a:srgbClr val="0066FF"/>
                </a:solidFill>
              </a:rPr>
              <a:t>Die </a:t>
            </a:r>
            <a:r>
              <a:rPr lang="en-US" sz="3100" b="1" i="1" dirty="0" err="1" smtClean="0">
                <a:solidFill>
                  <a:srgbClr val="0066FF"/>
                </a:solidFill>
              </a:rPr>
              <a:t>Schweiz</a:t>
            </a:r>
            <a:r>
              <a:rPr lang="en-US" sz="3100" b="1" i="1" dirty="0" smtClean="0">
                <a:solidFill>
                  <a:srgbClr val="0066FF"/>
                </a:solidFill>
              </a:rPr>
              <a:t> hat </a:t>
            </a:r>
            <a:r>
              <a:rPr lang="en-US" sz="3100" b="1" i="1" dirty="0" err="1" smtClean="0">
                <a:solidFill>
                  <a:srgbClr val="0066FF"/>
                </a:solidFill>
              </a:rPr>
              <a:t>davon</a:t>
            </a:r>
            <a:r>
              <a:rPr lang="en-US" sz="3100" b="1" i="1" dirty="0" smtClean="0">
                <a:solidFill>
                  <a:srgbClr val="0066FF"/>
                </a:solidFill>
              </a:rPr>
              <a:t> </a:t>
            </a:r>
            <a:r>
              <a:rPr lang="en-US" sz="3100" b="1" i="1" dirty="0" err="1" smtClean="0">
                <a:solidFill>
                  <a:srgbClr val="0066FF"/>
                </a:solidFill>
              </a:rPr>
              <a:t>einen</a:t>
            </a:r>
            <a:r>
              <a:rPr lang="en-US" sz="3100" b="1" i="1" dirty="0" smtClean="0">
                <a:solidFill>
                  <a:srgbClr val="0066FF"/>
                </a:solidFill>
              </a:rPr>
              <a:t> </a:t>
            </a:r>
            <a:r>
              <a:rPr lang="en-US" sz="3100" b="1" i="1" dirty="0" err="1" smtClean="0">
                <a:solidFill>
                  <a:srgbClr val="0066FF"/>
                </a:solidFill>
              </a:rPr>
              <a:t>Anteil</a:t>
            </a:r>
            <a:r>
              <a:rPr lang="en-US" sz="3100" b="1" i="1" dirty="0" smtClean="0">
                <a:solidFill>
                  <a:srgbClr val="0066FF"/>
                </a:solidFill>
              </a:rPr>
              <a:t> von 72km, </a:t>
            </a:r>
            <a:r>
              <a:rPr lang="en-US" sz="3100" b="1" i="1" dirty="0" err="1" smtClean="0">
                <a:solidFill>
                  <a:srgbClr val="0066FF"/>
                </a:solidFill>
              </a:rPr>
              <a:t>Österreich</a:t>
            </a:r>
            <a:r>
              <a:rPr lang="en-US" sz="3100" b="1" i="1" dirty="0" smtClean="0">
                <a:solidFill>
                  <a:srgbClr val="0066FF"/>
                </a:solidFill>
              </a:rPr>
              <a:t> von 27km und Deutschland von 160 km.</a:t>
            </a:r>
            <a:endParaRPr lang="ru-RU" sz="3100" b="1" i="1" dirty="0">
              <a:solidFill>
                <a:srgbClr val="0066FF"/>
              </a:solidFill>
            </a:endParaRPr>
          </a:p>
        </p:txBody>
      </p:sp>
      <p:pic>
        <p:nvPicPr>
          <p:cNvPr id="5122" name="Picture 2" descr="Картинка 2 из 3272"/>
          <p:cNvPicPr>
            <a:picLocks noChangeAspect="1" noChangeArrowheads="1"/>
          </p:cNvPicPr>
          <p:nvPr/>
        </p:nvPicPr>
        <p:blipFill>
          <a:blip r:embed="rId2" cstate="print"/>
          <a:srcRect/>
          <a:stretch>
            <a:fillRect/>
          </a:stretch>
        </p:blipFill>
        <p:spPr bwMode="auto">
          <a:xfrm>
            <a:off x="1564946" y="2060848"/>
            <a:ext cx="6787504" cy="3960440"/>
          </a:xfrm>
          <a:prstGeom prst="snip2DiagRect">
            <a:avLst/>
          </a:prstGeom>
          <a:noFill/>
          <a:ln w="19050">
            <a:solidFill>
              <a:srgbClr val="0066FF"/>
            </a:solidFill>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4427984" y="5733256"/>
            <a:ext cx="2304256" cy="369332"/>
          </a:xfrm>
          <a:prstGeom prst="rect">
            <a:avLst/>
          </a:prstGeom>
          <a:ln w="19050">
            <a:solidFill>
              <a:srgbClr val="0066FF"/>
            </a:solidFill>
          </a:ln>
        </p:spPr>
        <p:txBody>
          <a:bodyPr wrap="square">
            <a:spAutoFit/>
          </a:bodyPr>
          <a:lstStyle/>
          <a:p>
            <a:pPr algn="ctr"/>
            <a:r>
              <a:rPr lang="de-DE" b="1" i="1" dirty="0" smtClean="0">
                <a:solidFill>
                  <a:srgbClr val="0066FF"/>
                </a:solidFill>
              </a:rPr>
              <a:t>Alpenvorland. </a:t>
            </a:r>
            <a:endParaRPr lang="de-DE" b="1" i="1" dirty="0">
              <a:solidFill>
                <a:srgbClr val="0066FF"/>
              </a:solidFill>
            </a:endParaRPr>
          </a:p>
        </p:txBody>
      </p:sp>
      <p:sp>
        <p:nvSpPr>
          <p:cNvPr id="14" name="Прямоугольник 13"/>
          <p:cNvSpPr/>
          <p:nvPr/>
        </p:nvSpPr>
        <p:spPr>
          <a:xfrm>
            <a:off x="285720" y="500043"/>
            <a:ext cx="8606760" cy="2031325"/>
          </a:xfrm>
          <a:prstGeom prst="rect">
            <a:avLst/>
          </a:prstGeom>
          <a:ln w="19050">
            <a:solidFill>
              <a:srgbClr val="0066FF"/>
            </a:solidFill>
          </a:ln>
        </p:spPr>
        <p:txBody>
          <a:bodyPr wrap="square">
            <a:spAutoFit/>
          </a:bodyPr>
          <a:lstStyle/>
          <a:p>
            <a:r>
              <a:rPr lang="de-DE" b="1" i="1" dirty="0" smtClean="0">
                <a:solidFill>
                  <a:srgbClr val="0066FF"/>
                </a:solidFill>
              </a:rPr>
              <a:t>Der Bodensee liegt im Alpenvorland</a:t>
            </a:r>
            <a:r>
              <a:rPr lang="en-US" b="1" i="1" dirty="0" smtClean="0">
                <a:solidFill>
                  <a:srgbClr val="0066FF"/>
                </a:solidFill>
              </a:rPr>
              <a:t>. </a:t>
            </a:r>
            <a:r>
              <a:rPr lang="de-DE" b="1" i="1" dirty="0" smtClean="0">
                <a:solidFill>
                  <a:srgbClr val="0066FF"/>
                </a:solidFill>
              </a:rPr>
              <a:t>Die Uferlänge beider Seen beträgt 273 km. Davon liegen 173 km in Deutschland, 28 km in Österreich und 72 km in der Schweiz. Der Bodensee ist, wenn man Obersee und Untersee zusammenrechnet, mit 535 km² nach dem Plattensee (594 km²) und dem Genfersee (582 km²) flächenmäßig der drittgrößte, gemessen am Wasservolumen (48 km³) nach dem Genfersee (89 km³) der zweitgrößte See  Mitteleuropas . Sein Einzugsgebiet beträgt 11.500 km².</a:t>
            </a:r>
          </a:p>
          <a:p>
            <a:r>
              <a:rPr lang="de-DE" b="1" i="1" dirty="0" smtClean="0">
                <a:solidFill>
                  <a:srgbClr val="0066FF"/>
                </a:solidFill>
              </a:rPr>
              <a:t>Die Fläche des Obersees beträgt 473 km².</a:t>
            </a:r>
            <a:endParaRPr lang="de-DE" b="1" i="1" dirty="0">
              <a:solidFill>
                <a:srgbClr val="0066FF"/>
              </a:solidFill>
            </a:endParaRPr>
          </a:p>
        </p:txBody>
      </p:sp>
      <p:pic>
        <p:nvPicPr>
          <p:cNvPr id="4098" name="Picture 2" descr="Картинка 2 из 437"/>
          <p:cNvPicPr>
            <a:picLocks noChangeAspect="1" noChangeArrowheads="1"/>
          </p:cNvPicPr>
          <p:nvPr/>
        </p:nvPicPr>
        <p:blipFill>
          <a:blip r:embed="rId2" cstate="print"/>
          <a:srcRect/>
          <a:stretch>
            <a:fillRect/>
          </a:stretch>
        </p:blipFill>
        <p:spPr bwMode="auto">
          <a:xfrm>
            <a:off x="251520" y="2636912"/>
            <a:ext cx="3960440" cy="3519392"/>
          </a:xfrm>
          <a:prstGeom prst="snip2DiagRect">
            <a:avLst/>
          </a:prstGeom>
          <a:noFill/>
          <a:ln w="19050">
            <a:solidFill>
              <a:srgbClr val="0066FF"/>
            </a:solidFill>
          </a:ln>
        </p:spPr>
      </p:pic>
      <p:pic>
        <p:nvPicPr>
          <p:cNvPr id="4100" name="Picture 4" descr="Картинка 35 из 442"/>
          <p:cNvPicPr>
            <a:picLocks noChangeAspect="1" noChangeArrowheads="1"/>
          </p:cNvPicPr>
          <p:nvPr/>
        </p:nvPicPr>
        <p:blipFill>
          <a:blip r:embed="rId3" cstate="print"/>
          <a:srcRect/>
          <a:stretch>
            <a:fillRect/>
          </a:stretch>
        </p:blipFill>
        <p:spPr bwMode="auto">
          <a:xfrm>
            <a:off x="4427984" y="2708920"/>
            <a:ext cx="4248472" cy="2829658"/>
          </a:xfrm>
          <a:prstGeom prst="snip2DiagRect">
            <a:avLst/>
          </a:prstGeom>
          <a:noFill/>
          <a:ln w="19050">
            <a:solidFill>
              <a:srgbClr val="0066FF"/>
            </a:solid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ln w="19050">
            <a:solidFill>
              <a:srgbClr val="0066FF"/>
            </a:solidFill>
          </a:ln>
        </p:spPr>
        <p:txBody>
          <a:bodyPr>
            <a:normAutofit fontScale="90000"/>
          </a:bodyPr>
          <a:lstStyle/>
          <a:p>
            <a:r>
              <a:rPr lang="en-US" sz="3600" b="1" i="1" dirty="0" err="1" smtClean="0">
                <a:solidFill>
                  <a:srgbClr val="0066FF"/>
                </a:solidFill>
              </a:rPr>
              <a:t>Der</a:t>
            </a:r>
            <a:r>
              <a:rPr lang="en-US" sz="3600" b="1" i="1" dirty="0" smtClean="0">
                <a:solidFill>
                  <a:srgbClr val="0066FF"/>
                </a:solidFill>
              </a:rPr>
              <a:t> Bodensee </a:t>
            </a:r>
            <a:r>
              <a:rPr lang="en-US" sz="3600" b="1" i="1" dirty="0" err="1" smtClean="0">
                <a:solidFill>
                  <a:srgbClr val="0066FF"/>
                </a:solidFill>
              </a:rPr>
              <a:t>wird</a:t>
            </a:r>
            <a:r>
              <a:rPr lang="en-US" sz="3600" b="1" i="1" dirty="0" smtClean="0">
                <a:solidFill>
                  <a:srgbClr val="0066FF"/>
                </a:solidFill>
              </a:rPr>
              <a:t> in seiner </a:t>
            </a:r>
            <a:r>
              <a:rPr lang="en-US" sz="3600" b="1" i="1" dirty="0" err="1" smtClean="0">
                <a:solidFill>
                  <a:srgbClr val="0066FF"/>
                </a:solidFill>
              </a:rPr>
              <a:t>gesamten</a:t>
            </a:r>
            <a:r>
              <a:rPr lang="en-US" sz="3600" b="1" i="1" dirty="0" smtClean="0">
                <a:solidFill>
                  <a:srgbClr val="0066FF"/>
                </a:solidFill>
              </a:rPr>
              <a:t> </a:t>
            </a:r>
            <a:r>
              <a:rPr lang="en-US" sz="3600" b="1" i="1" dirty="0" err="1" smtClean="0">
                <a:solidFill>
                  <a:srgbClr val="0066FF"/>
                </a:solidFill>
              </a:rPr>
              <a:t>Länge</a:t>
            </a:r>
            <a:r>
              <a:rPr lang="en-US" sz="3600" b="1" i="1" dirty="0" smtClean="0">
                <a:solidFill>
                  <a:srgbClr val="0066FF"/>
                </a:solidFill>
              </a:rPr>
              <a:t> </a:t>
            </a:r>
            <a:r>
              <a:rPr lang="en-US" sz="3600" b="1" i="1" dirty="0" err="1" smtClean="0">
                <a:solidFill>
                  <a:srgbClr val="0066FF"/>
                </a:solidFill>
              </a:rPr>
              <a:t>vom</a:t>
            </a:r>
            <a:r>
              <a:rPr lang="en-US" sz="3600" b="1" i="1" dirty="0" smtClean="0">
                <a:solidFill>
                  <a:srgbClr val="0066FF"/>
                </a:solidFill>
              </a:rPr>
              <a:t> </a:t>
            </a:r>
            <a:r>
              <a:rPr lang="en-US" sz="3600" b="1" i="1" dirty="0" err="1" smtClean="0">
                <a:solidFill>
                  <a:srgbClr val="0066FF"/>
                </a:solidFill>
              </a:rPr>
              <a:t>Rhein</a:t>
            </a:r>
            <a:r>
              <a:rPr lang="en-US" sz="3600" b="1" i="1" dirty="0" smtClean="0">
                <a:solidFill>
                  <a:srgbClr val="0066FF"/>
                </a:solidFill>
              </a:rPr>
              <a:t> </a:t>
            </a:r>
            <a:r>
              <a:rPr lang="en-US" sz="3600" b="1" i="1" dirty="0" err="1" smtClean="0">
                <a:solidFill>
                  <a:srgbClr val="0066FF"/>
                </a:solidFill>
              </a:rPr>
              <a:t>durchflossen</a:t>
            </a:r>
            <a:r>
              <a:rPr lang="en-US" sz="3600" b="1" i="1" dirty="0" smtClean="0">
                <a:solidFill>
                  <a:srgbClr val="0066FF"/>
                </a:solidFill>
              </a:rPr>
              <a:t>.</a:t>
            </a:r>
            <a:endParaRPr lang="ru-RU" dirty="0">
              <a:solidFill>
                <a:srgbClr val="0066FF"/>
              </a:solidFill>
            </a:endParaRPr>
          </a:p>
        </p:txBody>
      </p:sp>
      <p:pic>
        <p:nvPicPr>
          <p:cNvPr id="3074" name="Picture 2" descr="http://www.fair-hotels.de/images/thumb/2/2a/Rheinmuendung_im_Bodensee.jpg/220px-Rheinmuendung_im_Bodensee.jpg"/>
          <p:cNvPicPr>
            <a:picLocks noChangeAspect="1" noChangeArrowheads="1"/>
          </p:cNvPicPr>
          <p:nvPr/>
        </p:nvPicPr>
        <p:blipFill>
          <a:blip r:embed="rId2" cstate="print"/>
          <a:srcRect/>
          <a:stretch>
            <a:fillRect/>
          </a:stretch>
        </p:blipFill>
        <p:spPr bwMode="auto">
          <a:xfrm>
            <a:off x="467544" y="1664804"/>
            <a:ext cx="2736304" cy="4104456"/>
          </a:xfrm>
          <a:prstGeom prst="snip2DiagRect">
            <a:avLst/>
          </a:prstGeom>
          <a:noFill/>
          <a:ln w="19050">
            <a:solidFill>
              <a:srgbClr val="0066FF"/>
            </a:solidFill>
          </a:ln>
        </p:spPr>
      </p:pic>
      <p:pic>
        <p:nvPicPr>
          <p:cNvPr id="3076" name="Picture 4" descr="http://upload.wikimedia.org/wikipedia/commons/thumb/6/65/Thurnher_Filmproduktion_Cinedoku_Vorarlberg_Rheinregulierung_Bodensee.jpg/220px-Thurnher_Filmproduktion_Cinedoku_Vorarlberg_Rheinregulierung_Bodensee.jpg"/>
          <p:cNvPicPr>
            <a:picLocks noChangeAspect="1" noChangeArrowheads="1"/>
          </p:cNvPicPr>
          <p:nvPr/>
        </p:nvPicPr>
        <p:blipFill>
          <a:blip r:embed="rId3" cstate="print"/>
          <a:srcRect/>
          <a:stretch>
            <a:fillRect/>
          </a:stretch>
        </p:blipFill>
        <p:spPr bwMode="auto">
          <a:xfrm>
            <a:off x="4499992" y="2132856"/>
            <a:ext cx="3980602" cy="2261706"/>
          </a:xfrm>
          <a:prstGeom prst="snip2DiagRect">
            <a:avLst/>
          </a:prstGeom>
          <a:noFill/>
          <a:ln w="19050">
            <a:solidFill>
              <a:srgbClr val="0066FF"/>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одержимое 13"/>
          <p:cNvSpPr>
            <a:spLocks noGrp="1"/>
          </p:cNvSpPr>
          <p:nvPr>
            <p:ph idx="1"/>
          </p:nvPr>
        </p:nvSpPr>
        <p:spPr>
          <a:xfrm>
            <a:off x="0" y="0"/>
            <a:ext cx="9144000" cy="6858000"/>
          </a:xfrm>
        </p:spPr>
        <p:txBody>
          <a:bodyPr>
            <a:normAutofit/>
          </a:bodyPr>
          <a:lstStyle/>
          <a:p>
            <a:pPr>
              <a:buNone/>
            </a:pPr>
            <a:r>
              <a:rPr lang="en-US" sz="2800" b="1" i="1" dirty="0" smtClean="0">
                <a:solidFill>
                  <a:srgbClr val="0066FF"/>
                </a:solidFill>
              </a:rPr>
              <a:t>Man </a:t>
            </a:r>
            <a:r>
              <a:rPr lang="en-US" sz="2800" b="1" i="1" dirty="0" err="1" smtClean="0">
                <a:solidFill>
                  <a:srgbClr val="0066FF"/>
                </a:solidFill>
              </a:rPr>
              <a:t>unterscheidet</a:t>
            </a:r>
            <a:r>
              <a:rPr lang="en-US" sz="2800" b="1" i="1" dirty="0" smtClean="0">
                <a:solidFill>
                  <a:srgbClr val="0066FF"/>
                </a:solidFill>
              </a:rPr>
              <a:t> </a:t>
            </a:r>
            <a:r>
              <a:rPr lang="en-US" sz="2800" b="1" i="1" dirty="0" err="1" smtClean="0">
                <a:solidFill>
                  <a:srgbClr val="0066FF"/>
                </a:solidFill>
              </a:rPr>
              <a:t>beim</a:t>
            </a:r>
            <a:r>
              <a:rPr lang="en-US" sz="2800" b="1" i="1" dirty="0" smtClean="0">
                <a:solidFill>
                  <a:srgbClr val="0066FF"/>
                </a:solidFill>
              </a:rPr>
              <a:t> Bodensee den </a:t>
            </a:r>
            <a:r>
              <a:rPr lang="en-US" sz="2800" b="1" i="1" dirty="0" err="1" smtClean="0">
                <a:solidFill>
                  <a:srgbClr val="0066FF"/>
                </a:solidFill>
              </a:rPr>
              <a:t>Obersee</a:t>
            </a:r>
            <a:r>
              <a:rPr lang="en-US" sz="2800" b="1" i="1" dirty="0" smtClean="0">
                <a:solidFill>
                  <a:srgbClr val="0066FF"/>
                </a:solidFill>
              </a:rPr>
              <a:t>,</a:t>
            </a:r>
          </a:p>
          <a:p>
            <a:pPr>
              <a:buNone/>
            </a:pPr>
            <a:endParaRPr lang="en-US" sz="2800" b="1" i="1" dirty="0" smtClean="0">
              <a:solidFill>
                <a:schemeClr val="accent1">
                  <a:lumMod val="50000"/>
                </a:schemeClr>
              </a:solidFill>
            </a:endParaRPr>
          </a:p>
          <a:p>
            <a:pPr>
              <a:buNone/>
            </a:pPr>
            <a:endParaRPr lang="en-US" sz="2800" b="1" i="1" dirty="0" smtClean="0">
              <a:solidFill>
                <a:schemeClr val="accent1">
                  <a:lumMod val="50000"/>
                </a:schemeClr>
              </a:solidFill>
            </a:endParaRPr>
          </a:p>
          <a:p>
            <a:pPr>
              <a:buNone/>
            </a:pPr>
            <a:endParaRPr lang="en-US" sz="2800" b="1" i="1" dirty="0" smtClean="0">
              <a:solidFill>
                <a:schemeClr val="accent1">
                  <a:lumMod val="50000"/>
                </a:schemeClr>
              </a:solidFill>
            </a:endParaRPr>
          </a:p>
          <a:p>
            <a:pPr>
              <a:buNone/>
            </a:pPr>
            <a:r>
              <a:rPr lang="en-US" sz="2800" b="1" i="1" dirty="0" smtClean="0">
                <a:solidFill>
                  <a:srgbClr val="0066FF"/>
                </a:solidFill>
              </a:rPr>
              <a:t>den  </a:t>
            </a:r>
            <a:r>
              <a:rPr lang="en-US" sz="2800" b="1" i="1" dirty="0" err="1" smtClean="0">
                <a:solidFill>
                  <a:srgbClr val="0066FF"/>
                </a:solidFill>
              </a:rPr>
              <a:t>Überlingersee</a:t>
            </a:r>
            <a:endParaRPr lang="en-US" sz="2800" b="1" i="1" dirty="0" smtClean="0">
              <a:solidFill>
                <a:srgbClr val="0066FF"/>
              </a:solidFill>
            </a:endParaRPr>
          </a:p>
          <a:p>
            <a:pPr>
              <a:buNone/>
            </a:pPr>
            <a:endParaRPr lang="en-US" sz="2800" b="1" i="1" dirty="0" smtClean="0">
              <a:solidFill>
                <a:schemeClr val="accent1">
                  <a:lumMod val="50000"/>
                </a:schemeClr>
              </a:solidFill>
            </a:endParaRPr>
          </a:p>
          <a:p>
            <a:pPr>
              <a:buNone/>
            </a:pPr>
            <a:endParaRPr lang="en-US" sz="2800" b="1" i="1" dirty="0" smtClean="0">
              <a:solidFill>
                <a:schemeClr val="accent1">
                  <a:lumMod val="50000"/>
                </a:schemeClr>
              </a:solidFill>
            </a:endParaRPr>
          </a:p>
          <a:p>
            <a:pPr>
              <a:buNone/>
            </a:pPr>
            <a:endParaRPr lang="en-US" sz="2800" b="1" i="1" dirty="0" smtClean="0">
              <a:solidFill>
                <a:schemeClr val="accent1">
                  <a:lumMod val="50000"/>
                </a:schemeClr>
              </a:solidFill>
            </a:endParaRPr>
          </a:p>
          <a:p>
            <a:pPr>
              <a:buNone/>
            </a:pPr>
            <a:endParaRPr lang="en-US" sz="2800" b="1" i="1" dirty="0" smtClean="0">
              <a:solidFill>
                <a:schemeClr val="accent1">
                  <a:lumMod val="50000"/>
                </a:schemeClr>
              </a:solidFill>
            </a:endParaRPr>
          </a:p>
          <a:p>
            <a:pPr>
              <a:buNone/>
            </a:pPr>
            <a:r>
              <a:rPr lang="en-US" sz="2800" b="1" i="1" dirty="0" smtClean="0">
                <a:solidFill>
                  <a:srgbClr val="0066FF"/>
                </a:solidFill>
              </a:rPr>
              <a:t>und den </a:t>
            </a:r>
            <a:r>
              <a:rPr lang="en-US" sz="2800" b="1" i="1" dirty="0" err="1" smtClean="0">
                <a:solidFill>
                  <a:srgbClr val="0066FF"/>
                </a:solidFill>
              </a:rPr>
              <a:t>Untersee</a:t>
            </a:r>
            <a:r>
              <a:rPr lang="en-US" sz="2800" b="1" i="1" dirty="0" smtClean="0">
                <a:solidFill>
                  <a:srgbClr val="0066FF"/>
                </a:solidFill>
              </a:rPr>
              <a:t>.</a:t>
            </a:r>
          </a:p>
        </p:txBody>
      </p:sp>
      <p:pic>
        <p:nvPicPr>
          <p:cNvPr id="2050" name="Picture 2" descr="Datei:Bodensee Bregenz.jpg"/>
          <p:cNvPicPr>
            <a:picLocks noChangeAspect="1" noChangeArrowheads="1"/>
          </p:cNvPicPr>
          <p:nvPr/>
        </p:nvPicPr>
        <p:blipFill>
          <a:blip r:embed="rId2" cstate="print"/>
          <a:srcRect/>
          <a:stretch>
            <a:fillRect/>
          </a:stretch>
        </p:blipFill>
        <p:spPr bwMode="auto">
          <a:xfrm>
            <a:off x="5388091" y="476672"/>
            <a:ext cx="3360373" cy="2520280"/>
          </a:xfrm>
          <a:prstGeom prst="snip2DiagRect">
            <a:avLst/>
          </a:prstGeom>
          <a:noFill/>
          <a:ln w="19050">
            <a:solidFill>
              <a:srgbClr val="0066FF"/>
            </a:solidFill>
          </a:ln>
        </p:spPr>
      </p:pic>
      <p:pic>
        <p:nvPicPr>
          <p:cNvPr id="2" name="Picture 2" descr="http://static.panoramio.com/photos/original/25448175.jpg"/>
          <p:cNvPicPr>
            <a:picLocks noChangeAspect="1" noChangeArrowheads="1"/>
          </p:cNvPicPr>
          <p:nvPr/>
        </p:nvPicPr>
        <p:blipFill>
          <a:blip r:embed="rId3" cstate="print"/>
          <a:srcRect/>
          <a:stretch>
            <a:fillRect/>
          </a:stretch>
        </p:blipFill>
        <p:spPr bwMode="auto">
          <a:xfrm>
            <a:off x="2987824" y="2492896"/>
            <a:ext cx="3433187" cy="2304256"/>
          </a:xfrm>
          <a:prstGeom prst="snip2DiagRect">
            <a:avLst/>
          </a:prstGeom>
          <a:noFill/>
          <a:ln w="19050">
            <a:solidFill>
              <a:srgbClr val="0066FF"/>
            </a:solidFill>
          </a:ln>
        </p:spPr>
      </p:pic>
      <p:pic>
        <p:nvPicPr>
          <p:cNvPr id="2052" name="Picture 4" descr="http://www.bodensee-fotograf.de/resources/_wsb_442x301_klingUntersee.JPG"/>
          <p:cNvPicPr>
            <a:picLocks noChangeAspect="1" noChangeArrowheads="1"/>
          </p:cNvPicPr>
          <p:nvPr/>
        </p:nvPicPr>
        <p:blipFill>
          <a:blip r:embed="rId4" cstate="print"/>
          <a:srcRect/>
          <a:stretch>
            <a:fillRect/>
          </a:stretch>
        </p:blipFill>
        <p:spPr bwMode="auto">
          <a:xfrm>
            <a:off x="5148064" y="4437112"/>
            <a:ext cx="3240360" cy="2206670"/>
          </a:xfrm>
          <a:prstGeom prst="snip2DiagRect">
            <a:avLst/>
          </a:prstGeom>
          <a:noFill/>
          <a:ln w="19050">
            <a:solidFill>
              <a:srgbClr val="0066FF"/>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ppt_x"/>
                                          </p:val>
                                        </p:tav>
                                        <p:tav tm="100000">
                                          <p:val>
                                            <p:strVal val="#ppt_x"/>
                                          </p:val>
                                        </p:tav>
                                      </p:tavLst>
                                    </p:anim>
                                    <p:anim calcmode="lin" valueType="num">
                                      <p:cBhvr additive="base">
                                        <p:cTn id="8" dur="20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2000" fill="hold"/>
                                        <p:tgtEl>
                                          <p:spTgt spid="2"/>
                                        </p:tgtEl>
                                        <p:attrNameLst>
                                          <p:attrName>ppt_x</p:attrName>
                                        </p:attrNameLst>
                                      </p:cBhvr>
                                      <p:tavLst>
                                        <p:tav tm="0">
                                          <p:val>
                                            <p:strVal val="#ppt_x"/>
                                          </p:val>
                                        </p:tav>
                                        <p:tav tm="100000">
                                          <p:val>
                                            <p:strVal val="#ppt_x"/>
                                          </p:val>
                                        </p:tav>
                                      </p:tavLst>
                                    </p:anim>
                                    <p:anim calcmode="lin" valueType="num">
                                      <p:cBhvr additive="base">
                                        <p:cTn id="14"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 calcmode="lin" valueType="num">
                                      <p:cBhvr additive="base">
                                        <p:cTn id="19" dur="2000" fill="hold"/>
                                        <p:tgtEl>
                                          <p:spTgt spid="2052"/>
                                        </p:tgtEl>
                                        <p:attrNameLst>
                                          <p:attrName>ppt_x</p:attrName>
                                        </p:attrNameLst>
                                      </p:cBhvr>
                                      <p:tavLst>
                                        <p:tav tm="0">
                                          <p:val>
                                            <p:strVal val="#ppt_x"/>
                                          </p:val>
                                        </p:tav>
                                        <p:tav tm="100000">
                                          <p:val>
                                            <p:strVal val="#ppt_x"/>
                                          </p:val>
                                        </p:tav>
                                      </p:tavLst>
                                    </p:anim>
                                    <p:anim calcmode="lin" valueType="num">
                                      <p:cBhvr additive="base">
                                        <p:cTn id="20" dur="20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179512" y="274638"/>
            <a:ext cx="8784976" cy="1426170"/>
          </a:xfrm>
          <a:ln w="19050">
            <a:solidFill>
              <a:srgbClr val="0066FF"/>
            </a:solidFill>
          </a:ln>
        </p:spPr>
        <p:txBody>
          <a:bodyPr>
            <a:noAutofit/>
          </a:bodyPr>
          <a:lstStyle/>
          <a:p>
            <a:r>
              <a:rPr lang="en-US" sz="3200" b="1" i="1" dirty="0" smtClean="0">
                <a:solidFill>
                  <a:srgbClr val="0066FF"/>
                </a:solidFill>
              </a:rPr>
              <a:t>Den </a:t>
            </a:r>
            <a:r>
              <a:rPr lang="en-US" sz="3200" b="1" i="1" dirty="0" err="1" smtClean="0">
                <a:solidFill>
                  <a:srgbClr val="0066FF"/>
                </a:solidFill>
              </a:rPr>
              <a:t>Namen</a:t>
            </a:r>
            <a:r>
              <a:rPr lang="en-US" sz="3200" b="1" i="1" dirty="0" smtClean="0">
                <a:solidFill>
                  <a:srgbClr val="0066FF"/>
                </a:solidFill>
              </a:rPr>
              <a:t> hat </a:t>
            </a:r>
            <a:r>
              <a:rPr lang="en-US" sz="3200" b="1" i="1" dirty="0" err="1" smtClean="0">
                <a:solidFill>
                  <a:srgbClr val="0066FF"/>
                </a:solidFill>
              </a:rPr>
              <a:t>der</a:t>
            </a:r>
            <a:r>
              <a:rPr lang="en-US" sz="3200" b="1" i="1" dirty="0" smtClean="0">
                <a:solidFill>
                  <a:srgbClr val="0066FF"/>
                </a:solidFill>
              </a:rPr>
              <a:t> Bodensee </a:t>
            </a:r>
            <a:r>
              <a:rPr lang="en-US" sz="3200" b="1" i="1" dirty="0" err="1" smtClean="0">
                <a:solidFill>
                  <a:srgbClr val="0066FF"/>
                </a:solidFill>
              </a:rPr>
              <a:t>vom</a:t>
            </a:r>
            <a:r>
              <a:rPr lang="en-US" sz="3200" b="1" i="1" dirty="0" smtClean="0">
                <a:solidFill>
                  <a:srgbClr val="0066FF"/>
                </a:solidFill>
              </a:rPr>
              <a:t> </a:t>
            </a:r>
            <a:r>
              <a:rPr lang="en-US" sz="3200" b="1" i="1" dirty="0" err="1" smtClean="0">
                <a:solidFill>
                  <a:srgbClr val="0066FF"/>
                </a:solidFill>
              </a:rPr>
              <a:t>Bodanrück</a:t>
            </a:r>
            <a:r>
              <a:rPr lang="en-US" sz="3200" b="1" i="1" dirty="0" smtClean="0">
                <a:solidFill>
                  <a:srgbClr val="0066FF"/>
                </a:solidFill>
              </a:rPr>
              <a:t> </a:t>
            </a:r>
            <a:r>
              <a:rPr lang="en-US" sz="3200" b="1" i="1" dirty="0" err="1" smtClean="0">
                <a:solidFill>
                  <a:srgbClr val="0066FF"/>
                </a:solidFill>
              </a:rPr>
              <a:t>erhalten</a:t>
            </a:r>
            <a:r>
              <a:rPr lang="en-US" sz="3200" b="1" i="1" dirty="0" smtClean="0">
                <a:solidFill>
                  <a:srgbClr val="0066FF"/>
                </a:solidFill>
              </a:rPr>
              <a:t>, </a:t>
            </a:r>
            <a:r>
              <a:rPr lang="en-US" sz="3200" b="1" i="1" dirty="0" err="1" smtClean="0">
                <a:solidFill>
                  <a:srgbClr val="0066FF"/>
                </a:solidFill>
              </a:rPr>
              <a:t>einem</a:t>
            </a:r>
            <a:r>
              <a:rPr lang="en-US" sz="3200" b="1" i="1" dirty="0" smtClean="0">
                <a:solidFill>
                  <a:srgbClr val="0066FF"/>
                </a:solidFill>
              </a:rPr>
              <a:t> </a:t>
            </a:r>
            <a:r>
              <a:rPr lang="en-US" sz="3200" b="1" i="1" dirty="0" err="1" smtClean="0">
                <a:solidFill>
                  <a:srgbClr val="0066FF"/>
                </a:solidFill>
              </a:rPr>
              <a:t>bergigen</a:t>
            </a:r>
            <a:r>
              <a:rPr lang="en-US" sz="3200" b="1" i="1" dirty="0" smtClean="0">
                <a:solidFill>
                  <a:srgbClr val="0066FF"/>
                </a:solidFill>
              </a:rPr>
              <a:t> </a:t>
            </a:r>
            <a:r>
              <a:rPr lang="en-US" sz="3200" b="1" i="1" dirty="0" err="1" smtClean="0">
                <a:solidFill>
                  <a:srgbClr val="0066FF"/>
                </a:solidFill>
              </a:rPr>
              <a:t>Waldrücken</a:t>
            </a:r>
            <a:r>
              <a:rPr lang="en-US" sz="3200" b="1" i="1" dirty="0" smtClean="0">
                <a:solidFill>
                  <a:srgbClr val="0066FF"/>
                </a:solidFill>
              </a:rPr>
              <a:t>, </a:t>
            </a:r>
            <a:r>
              <a:rPr lang="en-US" sz="3200" b="1" i="1" dirty="0" err="1" smtClean="0">
                <a:solidFill>
                  <a:srgbClr val="0066FF"/>
                </a:solidFill>
              </a:rPr>
              <a:t>der</a:t>
            </a:r>
            <a:r>
              <a:rPr lang="en-US" sz="3200" b="1" i="1" dirty="0" smtClean="0">
                <a:solidFill>
                  <a:srgbClr val="0066FF"/>
                </a:solidFill>
              </a:rPr>
              <a:t> </a:t>
            </a:r>
            <a:r>
              <a:rPr lang="en-US" sz="3200" b="1" i="1" dirty="0" err="1" smtClean="0">
                <a:solidFill>
                  <a:srgbClr val="0066FF"/>
                </a:solidFill>
              </a:rPr>
              <a:t>sich</a:t>
            </a:r>
            <a:r>
              <a:rPr lang="en-US" sz="3200" b="1" i="1" dirty="0" smtClean="0">
                <a:solidFill>
                  <a:srgbClr val="0066FF"/>
                </a:solidFill>
              </a:rPr>
              <a:t> von West </a:t>
            </a:r>
            <a:r>
              <a:rPr lang="en-US" sz="3200" b="1" i="1" dirty="0" err="1" smtClean="0">
                <a:solidFill>
                  <a:srgbClr val="0066FF"/>
                </a:solidFill>
              </a:rPr>
              <a:t>nach</a:t>
            </a:r>
            <a:r>
              <a:rPr lang="en-US" sz="3200" b="1" i="1" dirty="0" smtClean="0">
                <a:solidFill>
                  <a:srgbClr val="0066FF"/>
                </a:solidFill>
              </a:rPr>
              <a:t> </a:t>
            </a:r>
            <a:r>
              <a:rPr lang="en-US" sz="3200" b="1" i="1" dirty="0" err="1" smtClean="0">
                <a:solidFill>
                  <a:srgbClr val="0066FF"/>
                </a:solidFill>
              </a:rPr>
              <a:t>Ost</a:t>
            </a:r>
            <a:r>
              <a:rPr lang="en-US" sz="3200" b="1" i="1" dirty="0" smtClean="0">
                <a:solidFill>
                  <a:srgbClr val="0066FF"/>
                </a:solidFill>
              </a:rPr>
              <a:t> </a:t>
            </a:r>
            <a:r>
              <a:rPr lang="en-US" sz="3200" b="1" i="1" dirty="0" err="1" smtClean="0">
                <a:solidFill>
                  <a:srgbClr val="0066FF"/>
                </a:solidFill>
              </a:rPr>
              <a:t>weit</a:t>
            </a:r>
            <a:r>
              <a:rPr lang="en-US" sz="3200" b="1" i="1" dirty="0" smtClean="0">
                <a:solidFill>
                  <a:srgbClr val="0066FF"/>
                </a:solidFill>
              </a:rPr>
              <a:t> in den See </a:t>
            </a:r>
            <a:r>
              <a:rPr lang="en-US" sz="3200" b="1" i="1" dirty="0" err="1" smtClean="0">
                <a:solidFill>
                  <a:srgbClr val="0066FF"/>
                </a:solidFill>
              </a:rPr>
              <a:t>hineinschiebt</a:t>
            </a:r>
            <a:r>
              <a:rPr lang="en-US" sz="3200" b="1" i="1" dirty="0" smtClean="0">
                <a:solidFill>
                  <a:srgbClr val="0066FF"/>
                </a:solidFill>
              </a:rPr>
              <a:t>.</a:t>
            </a:r>
            <a:endParaRPr lang="ru-RU" sz="3200" b="1" i="1" dirty="0">
              <a:solidFill>
                <a:srgbClr val="0066FF"/>
              </a:solidFill>
            </a:endParaRPr>
          </a:p>
        </p:txBody>
      </p:sp>
      <p:pic>
        <p:nvPicPr>
          <p:cNvPr id="1032" name="Picture 8" descr="http://res000.gps-tour.info/redx/tools/mb_image.php/file.x615a6b3443706e6673324e4d6f646a4b507461336f536e524f5448456d4656626e4c7262323063386d71513d/gid.8/bodman.jpg"/>
          <p:cNvPicPr>
            <a:picLocks noChangeAspect="1" noChangeArrowheads="1"/>
          </p:cNvPicPr>
          <p:nvPr/>
        </p:nvPicPr>
        <p:blipFill>
          <a:blip r:embed="rId2" cstate="print"/>
          <a:srcRect/>
          <a:stretch>
            <a:fillRect/>
          </a:stretch>
        </p:blipFill>
        <p:spPr bwMode="auto">
          <a:xfrm>
            <a:off x="5220072" y="2492896"/>
            <a:ext cx="3711392" cy="4167810"/>
          </a:xfrm>
          <a:prstGeom prst="snip2DiagRect">
            <a:avLst/>
          </a:prstGeom>
          <a:noFill/>
          <a:ln w="19050">
            <a:solidFill>
              <a:srgbClr val="0066FF"/>
            </a:solidFill>
          </a:ln>
        </p:spPr>
      </p:pic>
      <p:pic>
        <p:nvPicPr>
          <p:cNvPr id="1026" name="Picture 2" descr="Datei:Pénitents.JPG"/>
          <p:cNvPicPr>
            <a:picLocks noChangeAspect="1" noChangeArrowheads="1"/>
          </p:cNvPicPr>
          <p:nvPr/>
        </p:nvPicPr>
        <p:blipFill>
          <a:blip r:embed="rId3" cstate="print"/>
          <a:srcRect/>
          <a:stretch>
            <a:fillRect/>
          </a:stretch>
        </p:blipFill>
        <p:spPr bwMode="auto">
          <a:xfrm>
            <a:off x="179512" y="1988840"/>
            <a:ext cx="6712813" cy="2131319"/>
          </a:xfrm>
          <a:prstGeom prst="snip2DiagRect">
            <a:avLst/>
          </a:prstGeom>
          <a:noFill/>
          <a:ln w="19050">
            <a:solidFill>
              <a:srgbClr val="0066FF"/>
            </a:solid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634082"/>
          </a:xfrm>
          <a:ln w="19050">
            <a:solidFill>
              <a:srgbClr val="0066FF"/>
            </a:solidFill>
          </a:ln>
        </p:spPr>
        <p:txBody>
          <a:bodyPr>
            <a:normAutofit fontScale="90000"/>
          </a:bodyPr>
          <a:lstStyle/>
          <a:p>
            <a:r>
              <a:rPr lang="ru-RU" b="1" i="1" dirty="0" smtClean="0">
                <a:solidFill>
                  <a:srgbClr val="0066FF"/>
                </a:solidFill>
              </a:rPr>
              <a:t>Источники</a:t>
            </a:r>
            <a:endParaRPr lang="ru-RU" b="1" i="1" dirty="0">
              <a:solidFill>
                <a:srgbClr val="0066FF"/>
              </a:solidFill>
            </a:endParaRPr>
          </a:p>
        </p:txBody>
      </p:sp>
      <p:sp>
        <p:nvSpPr>
          <p:cNvPr id="3" name="Содержимое 2"/>
          <p:cNvSpPr>
            <a:spLocks noGrp="1"/>
          </p:cNvSpPr>
          <p:nvPr>
            <p:ph idx="1"/>
          </p:nvPr>
        </p:nvSpPr>
        <p:spPr>
          <a:xfrm>
            <a:off x="251520" y="1052736"/>
            <a:ext cx="8640960" cy="5616624"/>
          </a:xfrm>
          <a:ln w="19050">
            <a:solidFill>
              <a:srgbClr val="0066FF"/>
            </a:solidFill>
          </a:ln>
        </p:spPr>
        <p:txBody>
          <a:bodyPr>
            <a:normAutofit fontScale="55000" lnSpcReduction="20000"/>
          </a:bodyPr>
          <a:lstStyle/>
          <a:p>
            <a:r>
              <a:rPr lang="en-US" b="1" i="1" dirty="0" smtClean="0">
                <a:hlinkClick r:id="rId2"/>
              </a:rPr>
              <a:t>http://amadeo.blog.com/repository/583272/3794383.jpg</a:t>
            </a:r>
            <a:endParaRPr lang="ru-RU" b="1" i="1" dirty="0" smtClean="0"/>
          </a:p>
          <a:p>
            <a:r>
              <a:rPr lang="ru-RU" b="1" i="1" u="sng" dirty="0" smtClean="0">
                <a:hlinkClick r:id="rId3"/>
              </a:rPr>
              <a:t>http://upload.wikimedia.org/wikipedia/commons/thumb/7/79/Bodensee_satellit.jpg/800px-Bodensee_satellit.jpg</a:t>
            </a:r>
            <a:endParaRPr lang="ru-RU" b="1" i="1" dirty="0" smtClean="0"/>
          </a:p>
          <a:p>
            <a:r>
              <a:rPr lang="ru-RU" b="1" i="1" u="sng" dirty="0" smtClean="0">
                <a:hlinkClick r:id="rId4"/>
              </a:rPr>
              <a:t>http://www.reneenpascal.nl/hetweblog_files/page0_blog_entry108_1.png</a:t>
            </a:r>
            <a:endParaRPr lang="ru-RU" b="1" i="1" dirty="0" smtClean="0"/>
          </a:p>
          <a:p>
            <a:r>
              <a:rPr lang="ru-RU" b="1" i="1" u="sng" dirty="0" smtClean="0">
                <a:hlinkClick r:id="rId5"/>
              </a:rPr>
              <a:t>http://www.geologie.ac.at/RockyAustria/images/trogtal.jpg</a:t>
            </a:r>
            <a:endParaRPr lang="ru-RU" b="1" i="1" dirty="0" smtClean="0"/>
          </a:p>
          <a:p>
            <a:r>
              <a:rPr lang="ru-RU" b="1" i="1" u="sng" dirty="0" smtClean="0">
                <a:hlinkClick r:id="rId6"/>
              </a:rPr>
              <a:t>http://foto.germany.ru/albums/3/2/156232/IMG_8743.jpg</a:t>
            </a:r>
            <a:endParaRPr lang="ru-RU" b="1" i="1" dirty="0" smtClean="0"/>
          </a:p>
          <a:p>
            <a:r>
              <a:rPr lang="ru-RU" b="1" i="1" u="sng" dirty="0" smtClean="0">
                <a:hlinkClick r:id="rId7"/>
              </a:rPr>
              <a:t>http://www.fair-hotels.de/images/thumb/2/2a/Rheinmuendung_im_Bodensee.jpg/220px-Rheinmuendung_im_Bodensee.jpg</a:t>
            </a:r>
            <a:endParaRPr lang="ru-RU" b="1" i="1" dirty="0" smtClean="0"/>
          </a:p>
          <a:p>
            <a:r>
              <a:rPr lang="ru-RU" b="1" i="1" u="sng" dirty="0" smtClean="0">
                <a:hlinkClick r:id="rId8"/>
              </a:rPr>
              <a:t>http://upload.wikimedia.org/wikipedia/commons/thumb/6/65/Thurnher_Filmproduktion_Cinedoku_Vorarlberg_Rheinregulierung_Bodensee.jpg/220px-Thurnher_Filmproduktion_Cinedoku_Vorarlberg_Rheinregulierung_Bodensee.jpg</a:t>
            </a:r>
            <a:endParaRPr lang="ru-RU" b="1" i="1" dirty="0" smtClean="0"/>
          </a:p>
          <a:p>
            <a:r>
              <a:rPr lang="ru-RU" b="1" i="1" u="sng" dirty="0" smtClean="0">
                <a:hlinkClick r:id="rId9"/>
              </a:rPr>
              <a:t>http://upload.wikimedia.org/wikipedia/commons/thumb/4/4d/Bodensee_Bregenz.jpg/800px-Bodensee_Bregenz.jpg</a:t>
            </a:r>
            <a:endParaRPr lang="ru-RU" b="1" i="1" dirty="0" smtClean="0"/>
          </a:p>
          <a:p>
            <a:r>
              <a:rPr lang="ru-RU" b="1" i="1" u="sng" dirty="0" smtClean="0">
                <a:hlinkClick r:id="rId10"/>
              </a:rPr>
              <a:t>http://static.panoramio.com/photos/original/25448175.jpg</a:t>
            </a:r>
            <a:endParaRPr lang="ru-RU" b="1" i="1" dirty="0" smtClean="0"/>
          </a:p>
          <a:p>
            <a:r>
              <a:rPr lang="ru-RU" b="1" i="1" u="sng" dirty="0" smtClean="0">
                <a:hlinkClick r:id="rId11"/>
              </a:rPr>
              <a:t>http://www.bodensee-fotograf.de/resources/_wsb_442x301_klingUntersee.JPG</a:t>
            </a:r>
            <a:endParaRPr lang="ru-RU" b="1" i="1" dirty="0" smtClean="0"/>
          </a:p>
          <a:p>
            <a:r>
              <a:rPr lang="ru-RU" b="1" i="1" u="sng" dirty="0" smtClean="0">
                <a:hlinkClick r:id="rId12"/>
              </a:rPr>
              <a:t>http://res000.gps-tour.info/redx/tools/mb_image.php/file.x615a6b3443706e6673324e4d6f646a4b507461336f536e524f5448456d4656626e4c7262323063386d71513d/gid.8/bodman.jpg</a:t>
            </a:r>
            <a:endParaRPr lang="ru-RU" b="1" i="1" dirty="0" smtClean="0"/>
          </a:p>
          <a:p>
            <a:r>
              <a:rPr lang="ru-RU" b="1" i="1" u="sng" dirty="0" smtClean="0">
                <a:hlinkClick r:id="rId13"/>
              </a:rPr>
              <a:t>http://upload.wikimedia.org/wikipedia/commons/thumb/6/6d/P%C3%A9nitents.JPG/800px-P%C3%A9nitents.JPG</a:t>
            </a:r>
            <a:endParaRPr lang="ru-RU" b="1" i="1" dirty="0" smtClean="0"/>
          </a:p>
          <a:p>
            <a:r>
              <a:rPr lang="ru-RU" b="1" i="1" u="sng" dirty="0" smtClean="0">
                <a:hlinkClick r:id="rId14"/>
              </a:rPr>
              <a:t>http://fonegallery.narod.ru/golub/golub7.htm</a:t>
            </a:r>
            <a:endParaRPr lang="ru-RU" b="1" i="1" dirty="0" smtClean="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135</Words>
  <Application>Microsoft Office PowerPoint</Application>
  <PresentationFormat>Экран (4:3)</PresentationFormat>
  <Paragraphs>32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Am Bodensee</vt:lpstr>
      <vt:lpstr>Der Bodensee hat eine Uferlänge von rund 200 km.</vt:lpstr>
      <vt:lpstr>Die Schweiz hat davon einen Anteil von 72km, Österreich von 27km und Deutschland von 160 km.</vt:lpstr>
      <vt:lpstr>Слайд 4</vt:lpstr>
      <vt:lpstr>Der Bodensee wird in seiner gesamten Länge vom Rhein durchflossen.</vt:lpstr>
      <vt:lpstr>Слайд 6</vt:lpstr>
      <vt:lpstr>Den Namen hat der Bodensee vom Bodanrück erhalten, einem bergigen Waldrücken, der sich von West nach Ost weit in den See hineinschiebt.</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Нина</cp:lastModifiedBy>
  <cp:revision>75</cp:revision>
  <dcterms:modified xsi:type="dcterms:W3CDTF">2012-08-02T13:41:05Z</dcterms:modified>
</cp:coreProperties>
</file>