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4542"/>
    <a:srgbClr val="FFCCCC"/>
    <a:srgbClr val="FFCCFF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4/43/Fotothek_df_roe-neg_0006004_012_Sorbinnen.jpg" TargetMode="External"/><Relationship Id="rId3" Type="http://schemas.openxmlformats.org/officeDocument/2006/relationships/hyperlink" Target="http://upload.wikimedia.org/wikipedia/commons/thumb/2/21/Bautzen_Serbski_Dom.JPG/800px-Bautzen_Serbski_Dom.JPG" TargetMode="External"/><Relationship Id="rId7" Type="http://schemas.openxmlformats.org/officeDocument/2006/relationships/hyperlink" Target="http://upload.wikimedia.org/wikipedia/commons/a/a5/Sorbs_national-costume1.jpg" TargetMode="External"/><Relationship Id="rId2" Type="http://schemas.openxmlformats.org/officeDocument/2006/relationships/hyperlink" Target="http://upload.wikimedia.org/wikipedia/commons/thumb/a/a9/Lusatia_in_Europe.png/220px-Lusatia_in_Europe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8/81/Sorben-Osterreiter-Panschwitz-Kuckau.jpg" TargetMode="External"/><Relationship Id="rId5" Type="http://schemas.openxmlformats.org/officeDocument/2006/relationships/hyperlink" Target="http://upload.wikimedia.org/wikipedia/commons/thumb/f/f9/Bautzen_City_Limit.JPG/800px-Bautzen_City_Limit.JPG" TargetMode="External"/><Relationship Id="rId10" Type="http://schemas.openxmlformats.org/officeDocument/2006/relationships/hyperlink" Target="http://upload.wikimedia.org/wikipedia/commons/thumb/3/3f/Laden_in_der_Bautzener_Karl-Marx-Stra%C3%9Fe.jpg/800px-Laden_in_der_Bautzener_Karl-Marx-Stra%C3%9Fe.jpg" TargetMode="External"/><Relationship Id="rId4" Type="http://schemas.openxmlformats.org/officeDocument/2006/relationships/hyperlink" Target="http://upload.wikimedia.org/wikipedia/commons/thumb/4/49/William_Krause_-_Wendisches_M%C3%A4dchen_(1912).jpg/479px-William_Krause_-_Wendisches_M%C3%A4dchen_(1912).jpg" TargetMode="External"/><Relationship Id="rId9" Type="http://schemas.openxmlformats.org/officeDocument/2006/relationships/hyperlink" Target="http://upload.wikimedia.org/wikipedia/commons/thumb/c/c2/Cottbus_zweisprachige_Strassenbezeichnung_zugeschnitten.jpg/800px-Cottbus_zweisprachige_Strassenbezeichnung_zugeschnitten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984741"/>
          </a:xfrm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>
            <a:normAutofit/>
          </a:bodyPr>
          <a:lstStyle/>
          <a:p>
            <a:r>
              <a:rPr lang="de-DE" b="1" i="1" dirty="0" smtClean="0">
                <a:solidFill>
                  <a:srgbClr val="B84542"/>
                </a:solidFill>
              </a:rPr>
              <a:t>Sorben</a:t>
            </a:r>
            <a:endParaRPr lang="ru-RU" i="1" dirty="0">
              <a:solidFill>
                <a:srgbClr val="B8454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3526" y="5460326"/>
            <a:ext cx="4308713" cy="646331"/>
          </a:xfrm>
          <a:prstGeom prst="rect">
            <a:avLst/>
          </a:prstGeom>
          <a:ln w="19050">
            <a:solidFill>
              <a:srgbClr val="B8454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b="1" i="1" dirty="0" smtClean="0">
                <a:solidFill>
                  <a:srgbClr val="B84542"/>
                </a:solidFill>
              </a:rPr>
              <a:t>Die Lausitz – Heimat der Sorben – in Europa</a:t>
            </a:r>
            <a:endParaRPr lang="ru-RU" b="1" i="1" dirty="0">
              <a:solidFill>
                <a:srgbClr val="B84542"/>
              </a:solidFill>
            </a:endParaRPr>
          </a:p>
        </p:txBody>
      </p:sp>
      <p:pic>
        <p:nvPicPr>
          <p:cNvPr id="9218" name="Picture 2" descr="http://upload.wikimedia.org/wikipedia/commons/thumb/a/a9/Lusatia_in_Europe.png/220px-Lusatia_in_Euro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628800"/>
            <a:ext cx="4355022" cy="3681975"/>
          </a:xfrm>
          <a:prstGeom prst="rect">
            <a:avLst/>
          </a:prstGeom>
          <a:noFill/>
          <a:ln w="19050">
            <a:solidFill>
              <a:srgbClr val="B8454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/>
          <a:lstStyle/>
          <a:p>
            <a:r>
              <a:rPr lang="ru-RU" b="1" i="1" dirty="0" smtClean="0">
                <a:solidFill>
                  <a:srgbClr val="B84542"/>
                </a:solidFill>
              </a:rPr>
              <a:t>Источники</a:t>
            </a:r>
            <a:endParaRPr lang="ru-RU" b="1" i="1" dirty="0">
              <a:solidFill>
                <a:srgbClr val="B8454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  <a:ln w="19050">
            <a:solidFill>
              <a:srgbClr val="B84542"/>
            </a:solidFill>
          </a:ln>
        </p:spPr>
        <p:txBody>
          <a:bodyPr>
            <a:normAutofit fontScale="25000" lnSpcReduction="20000"/>
          </a:bodyPr>
          <a:lstStyle/>
          <a:p>
            <a:r>
              <a:rPr lang="ru-RU" sz="7200" b="1" i="1" u="sng" dirty="0" smtClean="0">
                <a:solidFill>
                  <a:srgbClr val="B84542"/>
                </a:solidFill>
                <a:hlinkClick r:id="rId2"/>
              </a:rPr>
              <a:t>http://upload.wikimedia.org/wikipedia/commons/thumb/a/a9/Lusatia_in_Europe.png/220px-Lusatia_in_Europe.png</a:t>
            </a:r>
            <a:endParaRPr lang="ru-RU" sz="7200" b="1" i="1" dirty="0" smtClean="0">
              <a:solidFill>
                <a:srgbClr val="B84542"/>
              </a:solidFill>
            </a:endParaRPr>
          </a:p>
          <a:p>
            <a:r>
              <a:rPr lang="ru-RU" sz="7200" b="1" i="1" u="sng" dirty="0" smtClean="0">
                <a:solidFill>
                  <a:srgbClr val="B84542"/>
                </a:solidFill>
                <a:hlinkClick r:id="rId3"/>
              </a:rPr>
              <a:t>http://upload.wikimedia.org/wikipedia/commons/thumb/2/21/Bautzen_Serbski_Dom.JPG/800px-Bautzen_Serbski_Dom.JPG</a:t>
            </a:r>
            <a:endParaRPr lang="ru-RU" sz="7200" b="1" i="1" dirty="0" smtClean="0">
              <a:solidFill>
                <a:srgbClr val="B84542"/>
              </a:solidFill>
            </a:endParaRPr>
          </a:p>
          <a:p>
            <a:r>
              <a:rPr lang="ru-RU" sz="7200" b="1" i="1" u="sng" dirty="0" smtClean="0">
                <a:solidFill>
                  <a:srgbClr val="B84542"/>
                </a:solidFill>
                <a:hlinkClick r:id="rId4"/>
              </a:rPr>
              <a:t>http://upload.wikimedia.org/wikipedia/commons/thumb/4/49/William_Krause_-_Wendisches_M%C3%A4dchen_%281912%29.jpg/479px-William_Krause_-_Wendisches_M%C3%A4dchen_%281912%29.jpg</a:t>
            </a:r>
            <a:endParaRPr lang="ru-RU" sz="7200" b="1" i="1" dirty="0" smtClean="0">
              <a:solidFill>
                <a:srgbClr val="B84542"/>
              </a:solidFill>
            </a:endParaRPr>
          </a:p>
          <a:p>
            <a:r>
              <a:rPr lang="ru-RU" sz="7200" b="1" i="1" u="sng" dirty="0" smtClean="0">
                <a:solidFill>
                  <a:srgbClr val="B84542"/>
                </a:solidFill>
                <a:hlinkClick r:id="rId5"/>
              </a:rPr>
              <a:t>http://upload.wikimedia.org/wikipedia/commons/thumb/f/f9/Bautzen_City_Limit.JPG/800px-Bautzen_City_Limit.JPG</a:t>
            </a:r>
            <a:endParaRPr lang="ru-RU" sz="7200" b="1" i="1" dirty="0" smtClean="0">
              <a:solidFill>
                <a:srgbClr val="B84542"/>
              </a:solidFill>
            </a:endParaRPr>
          </a:p>
          <a:p>
            <a:r>
              <a:rPr lang="ru-RU" sz="7200" b="1" i="1" u="sng" dirty="0" smtClean="0">
                <a:solidFill>
                  <a:srgbClr val="B84542"/>
                </a:solidFill>
                <a:hlinkClick r:id="rId6"/>
              </a:rPr>
              <a:t>http://upload.wikimedia.org/wikipedia/commons/8/81/Sorben-Osterreiter-Panschwitz-Kuckau.jpg</a:t>
            </a:r>
            <a:endParaRPr lang="ru-RU" sz="7200" b="1" i="1" dirty="0" smtClean="0">
              <a:solidFill>
                <a:srgbClr val="B84542"/>
              </a:solidFill>
            </a:endParaRPr>
          </a:p>
          <a:p>
            <a:r>
              <a:rPr lang="ru-RU" sz="7200" b="1" i="1" u="sng" dirty="0" smtClean="0">
                <a:solidFill>
                  <a:srgbClr val="B84542"/>
                </a:solidFill>
                <a:hlinkClick r:id="rId7"/>
              </a:rPr>
              <a:t>http://upload.wikimedia.org/wikipedia/commons/a/a5/Sorbs_national-costume1.jpg</a:t>
            </a:r>
            <a:endParaRPr lang="ru-RU" sz="7200" b="1" i="1" dirty="0" smtClean="0">
              <a:solidFill>
                <a:srgbClr val="B84542"/>
              </a:solidFill>
            </a:endParaRPr>
          </a:p>
          <a:p>
            <a:r>
              <a:rPr lang="ru-RU" sz="7200" b="1" i="1" u="sng" dirty="0" smtClean="0">
                <a:solidFill>
                  <a:srgbClr val="B84542"/>
                </a:solidFill>
                <a:hlinkClick r:id="rId8"/>
              </a:rPr>
              <a:t>http://upload.wikimedia.org/wikipedia/commons/4/43/Fotothek_df_roe-neg_0006004_012_Sorbinnen.jpg</a:t>
            </a:r>
            <a:endParaRPr lang="ru-RU" sz="7200" b="1" i="1" dirty="0" smtClean="0">
              <a:solidFill>
                <a:srgbClr val="B84542"/>
              </a:solidFill>
            </a:endParaRPr>
          </a:p>
          <a:p>
            <a:r>
              <a:rPr lang="ru-RU" sz="7200" b="1" i="1" u="sng" dirty="0" smtClean="0">
                <a:solidFill>
                  <a:srgbClr val="B84542"/>
                </a:solidFill>
                <a:hlinkClick r:id="rId9"/>
              </a:rPr>
              <a:t>http://upload.wikimedia.org/wikipedia/commons/thumb/c/c2/Cottbus_zweisprachige_Strassenbezeichnung_zugeschnitten.jpg/800px-Cottbus_zweisprachige_Strassenbezeichnung_zugeschnitten.jpg</a:t>
            </a:r>
            <a:endParaRPr lang="ru-RU" sz="7200" b="1" i="1" dirty="0" smtClean="0">
              <a:solidFill>
                <a:srgbClr val="B84542"/>
              </a:solidFill>
            </a:endParaRPr>
          </a:p>
          <a:p>
            <a:r>
              <a:rPr lang="ru-RU" sz="7200" b="1" i="1" u="sng" dirty="0" smtClean="0">
                <a:solidFill>
                  <a:srgbClr val="B84542"/>
                </a:solidFill>
                <a:hlinkClick r:id="rId10"/>
              </a:rPr>
              <a:t>http://upload.wikimedia.org/wikipedia/commons/thumb/3/3f/Laden_in_der_Bautzener_Karl-Marx-Stra%C3%9Fe.jpg/800px-Laden_in_der_Bautzener_Karl-Marx-Stra%C3%9Fe.jpg</a:t>
            </a:r>
            <a:endParaRPr lang="ru-RU" sz="7200" b="1" i="1" dirty="0" smtClean="0">
              <a:solidFill>
                <a:srgbClr val="B84542"/>
              </a:solidFill>
            </a:endParaRPr>
          </a:p>
          <a:p>
            <a:r>
              <a:rPr lang="ru-RU" sz="7200" b="1" i="1" dirty="0" smtClean="0">
                <a:solidFill>
                  <a:srgbClr val="B84542"/>
                </a:solidFill>
              </a:rPr>
              <a:t> </a:t>
            </a:r>
          </a:p>
          <a:p>
            <a:r>
              <a:rPr lang="ru-RU" sz="7200" b="1" i="1" dirty="0" smtClean="0">
                <a:solidFill>
                  <a:srgbClr val="B84542"/>
                </a:solidFill>
              </a:rPr>
              <a:t> </a:t>
            </a:r>
          </a:p>
          <a:p>
            <a:r>
              <a:rPr lang="ru-RU" sz="7200" b="1" i="1" dirty="0" smtClean="0">
                <a:solidFill>
                  <a:srgbClr val="B84542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>
            <a:noAutofit/>
          </a:bodyPr>
          <a:lstStyle/>
          <a:p>
            <a:r>
              <a:rPr lang="de-DE" sz="4000" b="1" i="1" dirty="0" smtClean="0">
                <a:solidFill>
                  <a:srgbClr val="B84542"/>
                </a:solidFill>
              </a:rPr>
              <a:t>Zweisprachiges Ortsschild im Ortsteil </a:t>
            </a:r>
            <a:r>
              <a:rPr lang="de-DE" sz="4000" b="1" i="1" dirty="0" err="1" smtClean="0">
                <a:solidFill>
                  <a:srgbClr val="B84542"/>
                </a:solidFill>
              </a:rPr>
              <a:t>Niederekaina</a:t>
            </a:r>
            <a:r>
              <a:rPr lang="de-DE" sz="4000" b="1" i="1" dirty="0" smtClean="0">
                <a:solidFill>
                  <a:srgbClr val="B84542"/>
                </a:solidFill>
              </a:rPr>
              <a:t> von Bautzen (</a:t>
            </a:r>
            <a:r>
              <a:rPr lang="de-DE" sz="4000" b="1" i="1" dirty="0" err="1" smtClean="0">
                <a:solidFill>
                  <a:srgbClr val="B84542"/>
                </a:solidFill>
              </a:rPr>
              <a:t>Budyšin</a:t>
            </a:r>
            <a:r>
              <a:rPr lang="de-DE" sz="4000" b="1" i="1" dirty="0" smtClean="0">
                <a:solidFill>
                  <a:srgbClr val="B84542"/>
                </a:solidFill>
              </a:rPr>
              <a:t>).</a:t>
            </a:r>
            <a:endParaRPr lang="ru-RU" sz="4000" b="1" i="1" dirty="0">
              <a:solidFill>
                <a:srgbClr val="B84542"/>
              </a:solidFill>
            </a:endParaRPr>
          </a:p>
        </p:txBody>
      </p:sp>
      <p:pic>
        <p:nvPicPr>
          <p:cNvPr id="8194" name="Picture 2" descr="Datei:Bautzen City Lim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395864" cy="4796898"/>
          </a:xfrm>
          <a:prstGeom prst="rect">
            <a:avLst/>
          </a:prstGeom>
          <a:noFill/>
          <a:ln w="19050">
            <a:solidFill>
              <a:srgbClr val="B8454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>
            <a:normAutofit fontScale="90000"/>
          </a:bodyPr>
          <a:lstStyle/>
          <a:p>
            <a:r>
              <a:rPr lang="de-DE" sz="3600" b="1" i="1" dirty="0" smtClean="0">
                <a:solidFill>
                  <a:srgbClr val="B84542"/>
                </a:solidFill>
              </a:rPr>
              <a:t>Das Haus der Sorben (</a:t>
            </a:r>
            <a:r>
              <a:rPr lang="de-DE" sz="3600" b="1" i="1" dirty="0" err="1" smtClean="0">
                <a:solidFill>
                  <a:srgbClr val="B84542"/>
                </a:solidFill>
              </a:rPr>
              <a:t>Serbski</a:t>
            </a:r>
            <a:r>
              <a:rPr lang="de-DE" sz="3600" b="1" i="1" dirty="0" smtClean="0">
                <a:solidFill>
                  <a:srgbClr val="B84542"/>
                </a:solidFill>
              </a:rPr>
              <a:t> </a:t>
            </a:r>
            <a:r>
              <a:rPr lang="de-DE" sz="3600" b="1" i="1" dirty="0" err="1" smtClean="0">
                <a:solidFill>
                  <a:srgbClr val="B84542"/>
                </a:solidFill>
              </a:rPr>
              <a:t>dom</a:t>
            </a:r>
            <a:r>
              <a:rPr lang="de-DE" sz="3600" b="1" i="1" dirty="0" smtClean="0">
                <a:solidFill>
                  <a:srgbClr val="B84542"/>
                </a:solidFill>
              </a:rPr>
              <a:t>) in Bautzen ist Sitz zahlreicher sorbischer Institutionen</a:t>
            </a:r>
            <a:endParaRPr lang="ru-RU" sz="3600" b="1" i="1" dirty="0">
              <a:solidFill>
                <a:srgbClr val="B84542"/>
              </a:solidFill>
            </a:endParaRPr>
          </a:p>
        </p:txBody>
      </p:sp>
      <p:pic>
        <p:nvPicPr>
          <p:cNvPr id="7170" name="Picture 2" descr="Datei:Bautzen Serbski D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844824"/>
            <a:ext cx="6371861" cy="4778896"/>
          </a:xfrm>
          <a:prstGeom prst="rect">
            <a:avLst/>
          </a:prstGeom>
          <a:noFill/>
          <a:ln w="19050">
            <a:solidFill>
              <a:srgbClr val="B8454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>
            <a:noAutofit/>
          </a:bodyPr>
          <a:lstStyle/>
          <a:p>
            <a:r>
              <a:rPr lang="de-DE" sz="3600" b="1" i="1" dirty="0" smtClean="0">
                <a:solidFill>
                  <a:srgbClr val="B84542"/>
                </a:solidFill>
              </a:rPr>
              <a:t>William Krause,  </a:t>
            </a:r>
            <a:r>
              <a:rPr lang="de-DE" sz="3600" b="1" i="1" dirty="0" err="1" smtClean="0">
                <a:solidFill>
                  <a:srgbClr val="B84542"/>
                </a:solidFill>
              </a:rPr>
              <a:t>Wendisches</a:t>
            </a:r>
            <a:r>
              <a:rPr lang="de-DE" sz="3600" b="1" i="1" dirty="0" smtClean="0">
                <a:solidFill>
                  <a:srgbClr val="B84542"/>
                </a:solidFill>
              </a:rPr>
              <a:t> Mädchen (1912) </a:t>
            </a:r>
            <a:endParaRPr lang="ru-RU" sz="3600" b="1" i="1" dirty="0">
              <a:solidFill>
                <a:srgbClr val="B84542"/>
              </a:solidFill>
            </a:endParaRPr>
          </a:p>
        </p:txBody>
      </p:sp>
      <p:pic>
        <p:nvPicPr>
          <p:cNvPr id="6146" name="Picture 2" descr="Datei:William Krause - Wendisches Mädchen (19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84784"/>
            <a:ext cx="4059672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>
            <a:normAutofit fontScale="90000"/>
          </a:bodyPr>
          <a:lstStyle/>
          <a:p>
            <a:r>
              <a:rPr lang="de-DE" b="1" i="1" dirty="0" smtClean="0">
                <a:solidFill>
                  <a:srgbClr val="B84542"/>
                </a:solidFill>
              </a:rPr>
              <a:t>Osterreiter im  Kloster St. Marienstern</a:t>
            </a:r>
            <a:endParaRPr lang="ru-RU" b="1" i="1" dirty="0">
              <a:solidFill>
                <a:srgbClr val="B84542"/>
              </a:solidFill>
            </a:endParaRPr>
          </a:p>
        </p:txBody>
      </p:sp>
      <p:pic>
        <p:nvPicPr>
          <p:cNvPr id="5122" name="Picture 2" descr="Datei:Sorben-Osterreiter-Panschwitz-Kucka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628800"/>
            <a:ext cx="3727111" cy="4850904"/>
          </a:xfrm>
          <a:prstGeom prst="rect">
            <a:avLst/>
          </a:prstGeom>
          <a:noFill/>
          <a:ln w="19050">
            <a:solidFill>
              <a:srgbClr val="B8454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>
            <a:noAutofit/>
          </a:bodyPr>
          <a:lstStyle/>
          <a:p>
            <a:r>
              <a:rPr lang="de-DE" sz="3600" b="1" i="1" dirty="0" smtClean="0">
                <a:solidFill>
                  <a:srgbClr val="B84542"/>
                </a:solidFill>
              </a:rPr>
              <a:t>Sorbische Festtagstracht aus dem  Spreewald</a:t>
            </a:r>
            <a:endParaRPr lang="ru-RU" sz="3600" b="1" i="1" dirty="0">
              <a:solidFill>
                <a:srgbClr val="B84542"/>
              </a:solidFill>
            </a:endParaRPr>
          </a:p>
        </p:txBody>
      </p:sp>
      <p:pic>
        <p:nvPicPr>
          <p:cNvPr id="4098" name="Picture 2" descr="Datei:Sorbs national-costum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556792"/>
            <a:ext cx="3070395" cy="4975870"/>
          </a:xfrm>
          <a:prstGeom prst="rect">
            <a:avLst/>
          </a:prstGeom>
          <a:noFill/>
          <a:ln w="19050">
            <a:solidFill>
              <a:srgbClr val="B8454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>
            <a:normAutofit/>
          </a:bodyPr>
          <a:lstStyle/>
          <a:p>
            <a:r>
              <a:rPr lang="de-DE" sz="3600" b="1" i="1" dirty="0" smtClean="0">
                <a:solidFill>
                  <a:srgbClr val="B84542"/>
                </a:solidFill>
              </a:rPr>
              <a:t>Zwei Sorbinnen in Bautzen, 1950</a:t>
            </a:r>
            <a:endParaRPr lang="ru-RU" sz="3600" b="1" i="1" dirty="0">
              <a:solidFill>
                <a:srgbClr val="B84542"/>
              </a:solidFill>
            </a:endParaRPr>
          </a:p>
        </p:txBody>
      </p:sp>
      <p:pic>
        <p:nvPicPr>
          <p:cNvPr id="3074" name="Picture 2" descr="Datei:Fotothek df roe-neg 0006004 012 Sorbinn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6264696" cy="4361796"/>
          </a:xfrm>
          <a:prstGeom prst="rect">
            <a:avLst/>
          </a:prstGeom>
          <a:noFill/>
          <a:ln w="19050">
            <a:solidFill>
              <a:srgbClr val="B8454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>
            <a:normAutofit fontScale="90000"/>
          </a:bodyPr>
          <a:lstStyle/>
          <a:p>
            <a:r>
              <a:rPr lang="de-DE" sz="4000" b="1" i="1" dirty="0" smtClean="0">
                <a:solidFill>
                  <a:srgbClr val="B84542"/>
                </a:solidFill>
              </a:rPr>
              <a:t>Zweisprachige Straßenbezeichnung auf Deutsch und Niedersorbisch</a:t>
            </a:r>
            <a:endParaRPr lang="ru-RU" sz="4000" b="1" i="1" dirty="0">
              <a:solidFill>
                <a:srgbClr val="B84542"/>
              </a:solidFill>
            </a:endParaRPr>
          </a:p>
        </p:txBody>
      </p:sp>
      <p:pic>
        <p:nvPicPr>
          <p:cNvPr id="2050" name="Picture 2" descr="Datei:Cottbus zweisprachige Strassenbezeichnung zugeschnitt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6539880" cy="4594267"/>
          </a:xfrm>
          <a:prstGeom prst="rect">
            <a:avLst/>
          </a:prstGeom>
          <a:noFill/>
          <a:ln w="19050">
            <a:solidFill>
              <a:srgbClr val="B8454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  <a:prstGeom prst="round2DiagRect">
            <a:avLst/>
          </a:prstGeom>
          <a:ln w="19050">
            <a:solidFill>
              <a:srgbClr val="B84542"/>
            </a:solidFill>
          </a:ln>
        </p:spPr>
        <p:txBody>
          <a:bodyPr>
            <a:noAutofit/>
          </a:bodyPr>
          <a:lstStyle/>
          <a:p>
            <a:r>
              <a:rPr lang="de-DE" sz="2800" b="1" i="1" dirty="0" smtClean="0">
                <a:solidFill>
                  <a:srgbClr val="B84542"/>
                </a:solidFill>
              </a:rPr>
              <a:t>Zweisprachige Ladenbeschriftung auf Deutsch und Obersorbisch. Die obersorbische Beschriftung bedeutet: Backwaren – Fleisch und Wurst – Obst und Gemüse</a:t>
            </a:r>
            <a:endParaRPr lang="ru-RU" sz="2800" b="1" i="1" dirty="0">
              <a:solidFill>
                <a:srgbClr val="B84542"/>
              </a:solidFill>
            </a:endParaRPr>
          </a:p>
        </p:txBody>
      </p:sp>
      <p:pic>
        <p:nvPicPr>
          <p:cNvPr id="1026" name="Picture 2" descr="Datei:Laden in der Bautzener Karl-Marx-Straß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76872"/>
            <a:ext cx="6007881" cy="4025281"/>
          </a:xfrm>
          <a:prstGeom prst="rect">
            <a:avLst/>
          </a:prstGeom>
          <a:noFill/>
          <a:ln w="19050">
            <a:solidFill>
              <a:srgbClr val="B8454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62</TotalTime>
  <Words>123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Sorben</vt:lpstr>
      <vt:lpstr>Zweisprachiges Ortsschild im Ortsteil Niederekaina von Bautzen (Budyšin).</vt:lpstr>
      <vt:lpstr>Das Haus der Sorben (Serbski dom) in Bautzen ist Sitz zahlreicher sorbischer Institutionen</vt:lpstr>
      <vt:lpstr>William Krause,  Wendisches Mädchen (1912) </vt:lpstr>
      <vt:lpstr>Osterreiter im  Kloster St. Marienstern</vt:lpstr>
      <vt:lpstr>Sorbische Festtagstracht aus dem  Spreewald</vt:lpstr>
      <vt:lpstr>Zwei Sorbinnen in Bautzen, 1950</vt:lpstr>
      <vt:lpstr>Zweisprachige Straßenbezeichnung auf Deutsch und Niedersorbisch</vt:lpstr>
      <vt:lpstr>Zweisprachige Ladenbeschriftung auf Deutsch und Obersorbisch. Die obersorbische Beschriftung bedeutet: Backwaren – Fleisch und Wurst – Obst und Gemüse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Нина</cp:lastModifiedBy>
  <cp:revision>21</cp:revision>
  <dcterms:modified xsi:type="dcterms:W3CDTF">2012-08-02T13:43:34Z</dcterms:modified>
</cp:coreProperties>
</file>