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A4B7"/>
    <a:srgbClr val="2D8BA1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0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z-newsline.de/polopoly_fs/1.45417!/httpImage/onlineImage.jpg_gen/derivatives/landscape_550/onlineImage.jpg" TargetMode="External"/><Relationship Id="rId13" Type="http://schemas.openxmlformats.org/officeDocument/2006/relationships/hyperlink" Target="http://www.heime-auf-spiekeroog.de/img/luftbild_heime.jpg" TargetMode="External"/><Relationship Id="rId3" Type="http://schemas.openxmlformats.org/officeDocument/2006/relationships/hyperlink" Target="http://dic.academic.ru/pictures/wiki/files/66/Bodensee_Bregenz.jpg" TargetMode="External"/><Relationship Id="rId7" Type="http://schemas.openxmlformats.org/officeDocument/2006/relationships/hyperlink" Target="http://www.eifel.de/data/bildergalerie/10476358313e71a777bb323.jpg" TargetMode="External"/><Relationship Id="rId12" Type="http://schemas.openxmlformats.org/officeDocument/2006/relationships/hyperlink" Target="http://www.susun.ru/img/kur18.jpg" TargetMode="External"/><Relationship Id="rId2" Type="http://schemas.openxmlformats.org/officeDocument/2006/relationships/hyperlink" Target="http://fonegallery.narod.ru/golub/golub7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tic.panoramio.com/photos/original/29943.jpg" TargetMode="External"/><Relationship Id="rId11" Type="http://schemas.openxmlformats.org/officeDocument/2006/relationships/hyperlink" Target="http://de.academic.ru/pictures/dewiki/98/blick_von_jugendherberge_nach_westkilver_und_teutoburger_wald.jpg" TargetMode="External"/><Relationship Id="rId5" Type="http://schemas.openxmlformats.org/officeDocument/2006/relationships/hyperlink" Target="http://img.fotocommunity.com/images/Baden-Wuerttemberg/Schwaebische-Alb/Der-fruehling-Pur-Mai-2011-a24636296.jpg" TargetMode="External"/><Relationship Id="rId10" Type="http://schemas.openxmlformats.org/officeDocument/2006/relationships/hyperlink" Target="http://www.schwarzaufweiss.de/deutschland/muensterland-reisefuehrer/images/muensterl-senden4.jpg" TargetMode="External"/><Relationship Id="rId4" Type="http://schemas.openxmlformats.org/officeDocument/2006/relationships/hyperlink" Target="http://www.mikolajczyk.de/bilder/_schwarzwald_herbst.jpg" TargetMode="External"/><Relationship Id="rId9" Type="http://schemas.openxmlformats.org/officeDocument/2006/relationships/hyperlink" Target="http://bigkatalogfoto.ru/stranu-mira/germany/oberhauzen/germany-oberhausen-foto-2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dic.academic.ru/pictures/wiki/files/66/Bastei_-_Elbe_stromabw%C3%A4rts_mit_dem_Wartturm.jpg" TargetMode="External"/><Relationship Id="rId7" Type="http://schemas.openxmlformats.org/officeDocument/2006/relationships/hyperlink" Target="http://media.bungalow.net/housepics/57149/57149omgeving2.jpg" TargetMode="External"/><Relationship Id="rId2" Type="http://schemas.openxmlformats.org/officeDocument/2006/relationships/hyperlink" Target="http://media-1.web.britannica.com/eb-media/69/114669-050-EC27981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intergrundbilder-desktopbilder.de/free-wallpaper/wasserwelt_03_003.jpg" TargetMode="External"/><Relationship Id="rId5" Type="http://schemas.openxmlformats.org/officeDocument/2006/relationships/hyperlink" Target="http://www.grundler-hopfensee.de/uploads/pics/neuschwanstein.jpg" TargetMode="External"/><Relationship Id="rId4" Type="http://schemas.openxmlformats.org/officeDocument/2006/relationships/hyperlink" Target="http://www.hoteltow.de/imagesupload/Sehenswuerdigkeiten/Spreewald3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4643469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  <a:t>Элективный курс</a:t>
            </a:r>
            <a:br>
              <a:rPr lang="ru-RU" sz="4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</a:br>
            <a:r>
              <a:rPr lang="ru-RU" sz="4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  <a:t> </a:t>
            </a:r>
            <a:r>
              <a:rPr lang="en-US" sz="4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  <a:t>“Die </a:t>
            </a:r>
            <a:r>
              <a:rPr lang="en-US" sz="40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  <a:t>deutschen</a:t>
            </a:r>
            <a:r>
              <a:rPr lang="en-US" sz="4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  <a:t> </a:t>
            </a:r>
            <a:r>
              <a:rPr lang="en-US" sz="4000" b="1" i="1" dirty="0" err="1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  <a:t>Landschaften</a:t>
            </a:r>
            <a:r>
              <a:rPr lang="en-US" sz="4000" b="1" i="1" dirty="0" smtClean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rgbClr val="17A4B7"/>
                </a:solidFill>
              </a:rPr>
              <a:t>”</a:t>
            </a:r>
            <a:endParaRPr lang="ru-RU" sz="4000" b="1" i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rgbClr val="17A4B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>
                  <a:noFill/>
                  <a:prstDash val="dashDot"/>
                </a:ln>
                <a:solidFill>
                  <a:srgbClr val="17A4B7"/>
                </a:solidFill>
              </a:rPr>
              <a:t>Der Teutoburger Wald</a:t>
            </a:r>
            <a:endParaRPr lang="ru-RU" sz="4000" b="1" i="1" dirty="0">
              <a:ln>
                <a:noFill/>
                <a:prstDash val="dashDot"/>
              </a:ln>
              <a:solidFill>
                <a:srgbClr val="17A4B7"/>
              </a:solidFill>
            </a:endParaRPr>
          </a:p>
        </p:txBody>
      </p:sp>
      <p:pic>
        <p:nvPicPr>
          <p:cNvPr id="10242" name="Picture 2" descr="Картинка 14 из 7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40768"/>
            <a:ext cx="6647663" cy="4976394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 w="19050">
                  <a:noFill/>
                </a:ln>
                <a:solidFill>
                  <a:srgbClr val="17A4B7"/>
                </a:solidFill>
              </a:rPr>
              <a:t>Die </a:t>
            </a:r>
            <a:r>
              <a:rPr lang="en-US" sz="4000" b="1" i="1" dirty="0" err="1" smtClean="0">
                <a:ln w="19050">
                  <a:noFill/>
                </a:ln>
                <a:solidFill>
                  <a:srgbClr val="17A4B7"/>
                </a:solidFill>
              </a:rPr>
              <a:t>Lüneburger</a:t>
            </a:r>
            <a:r>
              <a:rPr lang="en-US" sz="4000" b="1" i="1" dirty="0" smtClean="0">
                <a:ln w="19050">
                  <a:noFill/>
                </a:ln>
                <a:solidFill>
                  <a:srgbClr val="17A4B7"/>
                </a:solidFill>
              </a:rPr>
              <a:t> </a:t>
            </a:r>
            <a:r>
              <a:rPr lang="en-US" sz="4000" b="1" i="1" dirty="0" err="1" smtClean="0">
                <a:ln w="19050">
                  <a:noFill/>
                </a:ln>
                <a:solidFill>
                  <a:srgbClr val="17A4B7"/>
                </a:solidFill>
              </a:rPr>
              <a:t>Heide</a:t>
            </a:r>
            <a:endParaRPr lang="ru-RU" sz="4000" dirty="0"/>
          </a:p>
        </p:txBody>
      </p:sp>
      <p:pic>
        <p:nvPicPr>
          <p:cNvPr id="9218" name="Picture 2" descr="Картинка 10 из 16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2009" y="1476536"/>
            <a:ext cx="5974867" cy="4472744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/>
          <a:lstStyle/>
          <a:p>
            <a:r>
              <a:rPr lang="en-US" b="1" i="1" dirty="0" err="1" smtClean="0">
                <a:ln>
                  <a:noFill/>
                  <a:prstDash val="lgDash"/>
                </a:ln>
                <a:solidFill>
                  <a:srgbClr val="17A4B7"/>
                </a:solidFill>
              </a:rPr>
              <a:t>Ostfriesland</a:t>
            </a:r>
            <a:r>
              <a:rPr lang="en-US" b="1" i="1" dirty="0" smtClean="0">
                <a:ln>
                  <a:noFill/>
                  <a:prstDash val="lgDash"/>
                </a:ln>
                <a:solidFill>
                  <a:srgbClr val="17A4B7"/>
                </a:solidFill>
              </a:rPr>
              <a:t> und seine </a:t>
            </a:r>
            <a:r>
              <a:rPr lang="en-US" b="1" i="1" dirty="0" err="1" smtClean="0">
                <a:ln>
                  <a:noFill/>
                  <a:prstDash val="lgDash"/>
                </a:ln>
                <a:solidFill>
                  <a:srgbClr val="17A4B7"/>
                </a:solidFill>
              </a:rPr>
              <a:t>Inseln</a:t>
            </a:r>
            <a:endParaRPr lang="ru-RU" dirty="0">
              <a:ln>
                <a:noFill/>
                <a:prstDash val="lgDash"/>
              </a:ln>
              <a:solidFill>
                <a:srgbClr val="17A4B7"/>
              </a:solidFill>
            </a:endParaRPr>
          </a:p>
        </p:txBody>
      </p:sp>
      <p:pic>
        <p:nvPicPr>
          <p:cNvPr id="8194" name="Picture 2" descr="Картинка 5 из 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77376"/>
            <a:ext cx="6192688" cy="4944262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10 из 24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385485"/>
            <a:ext cx="6840760" cy="5120946"/>
          </a:xfrm>
          <a:prstGeom prst="round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err="1" smtClean="0">
                <a:ln w="19050">
                  <a:noFill/>
                </a:ln>
                <a:solidFill>
                  <a:srgbClr val="17A4B7"/>
                </a:solidFill>
              </a:rPr>
              <a:t>Der</a:t>
            </a:r>
            <a:r>
              <a:rPr lang="en-US" sz="4000" b="1" i="1" dirty="0" smtClean="0">
                <a:ln w="19050">
                  <a:noFill/>
                </a:ln>
                <a:solidFill>
                  <a:srgbClr val="17A4B7"/>
                </a:solidFill>
              </a:rPr>
              <a:t> Harz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17A4B7"/>
                </a:solidFill>
              </a:rPr>
              <a:t>Das </a:t>
            </a:r>
            <a:r>
              <a:rPr lang="en-US" b="1" i="1" dirty="0" err="1" smtClean="0">
                <a:solidFill>
                  <a:srgbClr val="17A4B7"/>
                </a:solidFill>
              </a:rPr>
              <a:t>Elbsandsteingebirge</a:t>
            </a:r>
            <a:r>
              <a:rPr lang="en-US" b="1" i="1" dirty="0" smtClean="0">
                <a:solidFill>
                  <a:srgbClr val="17A4B7"/>
                </a:solidFill>
              </a:rPr>
              <a:t/>
            </a:r>
            <a:br>
              <a:rPr lang="en-US" b="1" i="1" dirty="0" smtClean="0">
                <a:solidFill>
                  <a:srgbClr val="17A4B7"/>
                </a:solidFill>
              </a:rPr>
            </a:br>
            <a:r>
              <a:rPr lang="en-US" b="1" i="1" dirty="0" smtClean="0">
                <a:solidFill>
                  <a:srgbClr val="17A4B7"/>
                </a:solidFill>
              </a:rPr>
              <a:t>( die </a:t>
            </a:r>
            <a:r>
              <a:rPr lang="en-US" b="1" i="1" dirty="0" err="1" smtClean="0">
                <a:solidFill>
                  <a:srgbClr val="17A4B7"/>
                </a:solidFill>
              </a:rPr>
              <a:t>Sächsische</a:t>
            </a:r>
            <a:r>
              <a:rPr lang="en-US" b="1" i="1" dirty="0" smtClean="0">
                <a:solidFill>
                  <a:srgbClr val="17A4B7"/>
                </a:solidFill>
              </a:rPr>
              <a:t> </a:t>
            </a:r>
            <a:r>
              <a:rPr lang="en-US" b="1" i="1" dirty="0" err="1" smtClean="0">
                <a:solidFill>
                  <a:srgbClr val="17A4B7"/>
                </a:solidFill>
              </a:rPr>
              <a:t>Schweiz</a:t>
            </a:r>
            <a:r>
              <a:rPr lang="en-US" b="1" i="1" dirty="0" smtClean="0">
                <a:solidFill>
                  <a:srgbClr val="17A4B7"/>
                </a:solidFill>
              </a:rPr>
              <a:t>)</a:t>
            </a:r>
            <a:endParaRPr lang="ru-RU" dirty="0">
              <a:solidFill>
                <a:srgbClr val="17A4B7"/>
              </a:solidFill>
            </a:endParaRPr>
          </a:p>
        </p:txBody>
      </p:sp>
      <p:pic>
        <p:nvPicPr>
          <p:cNvPr id="6146" name="Picture 2" descr="Картинка 7 из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72816"/>
            <a:ext cx="6420079" cy="4806026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 w="6350">
                  <a:noFill/>
                </a:ln>
                <a:solidFill>
                  <a:srgbClr val="17A4B7"/>
                </a:solidFill>
              </a:rPr>
              <a:t>Der </a:t>
            </a:r>
            <a:r>
              <a:rPr lang="en-US" sz="4000" b="1" i="1" dirty="0" err="1" smtClean="0">
                <a:ln w="6350">
                  <a:noFill/>
                </a:ln>
                <a:solidFill>
                  <a:srgbClr val="17A4B7"/>
                </a:solidFill>
              </a:rPr>
              <a:t>Spreewald</a:t>
            </a:r>
            <a:endParaRPr lang="ru-RU" sz="4000" b="1" i="1" dirty="0">
              <a:ln w="6350">
                <a:noFill/>
              </a:ln>
              <a:solidFill>
                <a:srgbClr val="17A4B7"/>
              </a:solidFill>
            </a:endParaRPr>
          </a:p>
        </p:txBody>
      </p:sp>
      <p:pic>
        <p:nvPicPr>
          <p:cNvPr id="5122" name="Picture 2" descr="Картинка 2 из 5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2935" y="1568786"/>
            <a:ext cx="6477793" cy="4236478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17A4B7"/>
                </a:solidFill>
              </a:rPr>
              <a:t>Die </a:t>
            </a:r>
            <a:r>
              <a:rPr lang="en-US" b="1" i="1" dirty="0" err="1" smtClean="0">
                <a:solidFill>
                  <a:srgbClr val="17A4B7"/>
                </a:solidFill>
              </a:rPr>
              <a:t>Romantische</a:t>
            </a:r>
            <a:r>
              <a:rPr lang="en-US" b="1" i="1" dirty="0" smtClean="0">
                <a:solidFill>
                  <a:srgbClr val="17A4B7"/>
                </a:solidFill>
              </a:rPr>
              <a:t> </a:t>
            </a:r>
            <a:r>
              <a:rPr lang="en-US" b="1" i="1" dirty="0" err="1" smtClean="0">
                <a:solidFill>
                  <a:srgbClr val="17A4B7"/>
                </a:solidFill>
              </a:rPr>
              <a:t>Straße</a:t>
            </a:r>
            <a:endParaRPr lang="ru-RU" dirty="0"/>
          </a:p>
        </p:txBody>
      </p:sp>
      <p:pic>
        <p:nvPicPr>
          <p:cNvPr id="4098" name="Picture 2" descr="Картинка 39 из 1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6916" y="1556792"/>
            <a:ext cx="6121428" cy="4946608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>
                  <a:noFill/>
                  <a:prstDash val="sysDash"/>
                </a:ln>
                <a:solidFill>
                  <a:srgbClr val="17A4B7"/>
                </a:solidFill>
              </a:rPr>
              <a:t>Das </a:t>
            </a:r>
            <a:r>
              <a:rPr lang="en-US" sz="4000" b="1" i="1" dirty="0" err="1" smtClean="0">
                <a:ln>
                  <a:noFill/>
                  <a:prstDash val="sysDash"/>
                </a:ln>
                <a:solidFill>
                  <a:srgbClr val="17A4B7"/>
                </a:solidFill>
              </a:rPr>
              <a:t>Vogtland</a:t>
            </a:r>
            <a:endParaRPr lang="ru-RU" sz="4000" b="1" i="1" dirty="0">
              <a:ln>
                <a:noFill/>
                <a:prstDash val="sysDash"/>
              </a:ln>
              <a:solidFill>
                <a:srgbClr val="17A4B7"/>
              </a:solidFill>
            </a:endParaRPr>
          </a:p>
        </p:txBody>
      </p:sp>
      <p:pic>
        <p:nvPicPr>
          <p:cNvPr id="3074" name="Picture 2" descr="Картинка 14 из 3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95483"/>
            <a:ext cx="6780120" cy="5075551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000" b="1" i="1" dirty="0" smtClean="0">
                <a:ln w="12700">
                  <a:noFill/>
                </a:ln>
                <a:solidFill>
                  <a:srgbClr val="17A4B7"/>
                </a:solidFill>
              </a:rPr>
              <a:t>Der </a:t>
            </a:r>
            <a:r>
              <a:rPr lang="en-US" sz="4000" b="1" i="1" dirty="0" err="1" smtClean="0">
                <a:ln w="12700">
                  <a:noFill/>
                </a:ln>
                <a:solidFill>
                  <a:srgbClr val="17A4B7"/>
                </a:solidFill>
              </a:rPr>
              <a:t>Thüringer</a:t>
            </a:r>
            <a:r>
              <a:rPr lang="en-US" sz="4000" b="1" i="1" dirty="0" smtClean="0">
                <a:ln w="12700">
                  <a:noFill/>
                </a:ln>
                <a:solidFill>
                  <a:srgbClr val="17A4B7"/>
                </a:solidFill>
              </a:rPr>
              <a:t> Wald</a:t>
            </a:r>
            <a:endParaRPr lang="ru-RU" sz="4000" b="1" i="1" dirty="0">
              <a:ln w="12700">
                <a:noFill/>
              </a:ln>
              <a:solidFill>
                <a:srgbClr val="17A4B7"/>
              </a:solidFill>
            </a:endParaRPr>
          </a:p>
        </p:txBody>
      </p:sp>
      <p:pic>
        <p:nvPicPr>
          <p:cNvPr id="3" name="Picture 2" descr="Картинка 5 из 8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7440" y="1484784"/>
            <a:ext cx="6908936" cy="4834958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17A4B7"/>
                </a:solidFill>
              </a:rPr>
              <a:t>Источники</a:t>
            </a:r>
            <a:endParaRPr lang="ru-RU" b="1" i="1" dirty="0">
              <a:solidFill>
                <a:srgbClr val="17A4B7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600200"/>
            <a:ext cx="8208912" cy="5069160"/>
          </a:xfrm>
          <a:ln w="19050">
            <a:solidFill>
              <a:srgbClr val="17A4B7"/>
            </a:solidFill>
          </a:ln>
        </p:spPr>
        <p:txBody>
          <a:bodyPr>
            <a:noAutofit/>
          </a:bodyPr>
          <a:lstStyle/>
          <a:p>
            <a:r>
              <a:rPr lang="ru-RU" sz="1600" b="1" i="1" u="sng" dirty="0" smtClean="0">
                <a:solidFill>
                  <a:srgbClr val="17A4B7"/>
                </a:solidFill>
                <a:hlinkClick r:id="rId2"/>
              </a:rPr>
              <a:t>http://fonegallery.narod.ru/golub/golub7.htm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3"/>
              </a:rPr>
              <a:t>http://dic.academic.ru/pictures/wiki/files/66/Bodensee_Bregenz.jpg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4"/>
              </a:rPr>
              <a:t>http://www.mikolajczyk.de/bilder/_schwarzwald_herbst.jpg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5"/>
              </a:rPr>
              <a:t>http://img.fotocommunity.com/images/Baden-Wuerttemberg/Schwaebische-Alb/Der-fruehling-Pur-Mai-2011-a24636296.jpg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6"/>
              </a:rPr>
              <a:t>http://static.panoramio.com/photos/original/29943.jpg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7"/>
              </a:rPr>
              <a:t>http://www.eifel.de/data/bildergalerie/10476358313e71a777bb323.jpg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8"/>
              </a:rPr>
              <a:t>http://www.wz-newsline.de/polopoly_fs/1.45417!/httpImage/onlineImage.jpg_gen/derivatives/landscape_550/onlineImage.jpg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9"/>
              </a:rPr>
              <a:t>http://bigkatalogfoto.ru/stranu-mira/germany/oberhauzen/germany-oberhausen-foto-2.jpg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10"/>
              </a:rPr>
              <a:t>http://www.schwarzaufweiss.de/deutschland/muensterland-reisefuehrer/images/muensterl-senden4.jpg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11"/>
              </a:rPr>
              <a:t>http://de.academic.ru/pictures/dewiki/98/blick_von_jugendherberge_nach_westkilver_und_teutoburger_wald.jpg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12"/>
              </a:rPr>
              <a:t>http://www.susun.ru/img/kur18.jpg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r>
              <a:rPr lang="ru-RU" sz="1600" b="1" i="1" u="sng" dirty="0" smtClean="0">
                <a:solidFill>
                  <a:srgbClr val="17A4B7"/>
                </a:solidFill>
                <a:hlinkClick r:id="rId13"/>
              </a:rPr>
              <a:t>http://www.heime-auf-spiekeroog.de/img/luftbild_heime.jpg</a:t>
            </a:r>
            <a:endParaRPr lang="ru-RU" sz="1600" b="1" i="1" dirty="0" smtClean="0">
              <a:solidFill>
                <a:srgbClr val="17A4B7"/>
              </a:solidFill>
            </a:endParaRPr>
          </a:p>
          <a:p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5 из 3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4695" y="1279020"/>
            <a:ext cx="6719673" cy="5030300"/>
          </a:xfrm>
          <a:prstGeom prst="round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Rect">
            <a:avLst/>
          </a:prstGeom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err="1" smtClean="0">
                <a:solidFill>
                  <a:srgbClr val="17A4B7"/>
                </a:solidFill>
              </a:rPr>
              <a:t>Der</a:t>
            </a:r>
            <a:r>
              <a:rPr lang="en-US" sz="4000" b="1" i="1" dirty="0" smtClean="0">
                <a:solidFill>
                  <a:srgbClr val="17A4B7"/>
                </a:solidFill>
              </a:rPr>
              <a:t> Bodensee</a:t>
            </a:r>
            <a:endParaRPr lang="ru-RU" sz="4000" b="1" i="1" dirty="0">
              <a:solidFill>
                <a:srgbClr val="17A4B7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336704"/>
          </a:xfrm>
          <a:ln w="1270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ru-RU" sz="1600" b="1" u="sng" dirty="0" smtClean="0">
                <a:hlinkClick r:id="rId2"/>
              </a:rPr>
              <a:t>http://media-1.web.britannica.com/eb-media/69/114669-050-EC279818.jpg</a:t>
            </a:r>
            <a:endParaRPr lang="ru-RU" sz="1600" dirty="0" smtClean="0"/>
          </a:p>
          <a:p>
            <a:r>
              <a:rPr lang="ru-RU" sz="1600" b="1" u="sng" dirty="0" smtClean="0">
                <a:hlinkClick r:id="rId3"/>
              </a:rPr>
              <a:t>http://dic.academic.ru/pictures/wiki/files/66/Bastei_-_Elbe_stromabw%C3%A4rts_mit_dem_Wartturm.jpg</a:t>
            </a:r>
            <a:endParaRPr lang="ru-RU" sz="1600" dirty="0" smtClean="0"/>
          </a:p>
          <a:p>
            <a:r>
              <a:rPr lang="ru-RU" sz="1600" b="1" u="sng" dirty="0" smtClean="0">
                <a:hlinkClick r:id="rId4"/>
              </a:rPr>
              <a:t>http://www.hoteltow.de/imagesupload/Sehenswuerdigkeiten/Spreewald3.jpg</a:t>
            </a:r>
            <a:endParaRPr lang="ru-RU" sz="1600" dirty="0" smtClean="0"/>
          </a:p>
          <a:p>
            <a:r>
              <a:rPr lang="ru-RU" sz="1600" b="1" u="sng" dirty="0" smtClean="0">
                <a:hlinkClick r:id="rId5"/>
              </a:rPr>
              <a:t>http://www.grundler-hopfensee.de/uploads/pics/neuschwanstein.jpg</a:t>
            </a:r>
            <a:endParaRPr lang="ru-RU" sz="1600" dirty="0" smtClean="0"/>
          </a:p>
          <a:p>
            <a:r>
              <a:rPr lang="ru-RU" sz="1600" b="1" u="sng" dirty="0" smtClean="0">
                <a:hlinkClick r:id="rId6"/>
              </a:rPr>
              <a:t>http://www.hintergrundbilder-desktopbilder.de/free-wallpaper/wasserwelt_03_003.jpg</a:t>
            </a:r>
            <a:endParaRPr lang="ru-RU" sz="1600" dirty="0" smtClean="0"/>
          </a:p>
          <a:p>
            <a:r>
              <a:rPr lang="ru-RU" sz="1600" b="1" u="sng" dirty="0" smtClean="0">
                <a:hlinkClick r:id="rId7"/>
              </a:rPr>
              <a:t>http://media.bungalow.net/housepics/57149/57149omgeving2.jpg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err="1" smtClean="0">
                <a:solidFill>
                  <a:srgbClr val="17A4B7"/>
                </a:solidFill>
              </a:rPr>
              <a:t>Der</a:t>
            </a:r>
            <a:r>
              <a:rPr lang="en-US" sz="4000" b="1" i="1" dirty="0" smtClean="0">
                <a:solidFill>
                  <a:srgbClr val="17A4B7"/>
                </a:solidFill>
              </a:rPr>
              <a:t> </a:t>
            </a:r>
            <a:r>
              <a:rPr lang="en-US" sz="4000" b="1" i="1" dirty="0" err="1" smtClean="0">
                <a:solidFill>
                  <a:srgbClr val="17A4B7"/>
                </a:solidFill>
              </a:rPr>
              <a:t>Schwarzwald</a:t>
            </a:r>
            <a:endParaRPr lang="ru-RU" sz="4000" b="1" i="1" dirty="0">
              <a:solidFill>
                <a:srgbClr val="17A4B7"/>
              </a:solidFill>
            </a:endParaRPr>
          </a:p>
        </p:txBody>
      </p:sp>
      <p:pic>
        <p:nvPicPr>
          <p:cNvPr id="17410" name="Picture 2" descr="Картинка 6 из 28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7671" y="1556792"/>
            <a:ext cx="7367109" cy="4464496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17A4B7"/>
                </a:solidFill>
              </a:rPr>
              <a:t>Die </a:t>
            </a:r>
            <a:r>
              <a:rPr lang="en-US" sz="4000" b="1" i="1" dirty="0" err="1" smtClean="0">
                <a:solidFill>
                  <a:srgbClr val="17A4B7"/>
                </a:solidFill>
              </a:rPr>
              <a:t>Schwäbische</a:t>
            </a:r>
            <a:r>
              <a:rPr lang="en-US" sz="4000" b="1" i="1" dirty="0" smtClean="0">
                <a:solidFill>
                  <a:srgbClr val="17A4B7"/>
                </a:solidFill>
              </a:rPr>
              <a:t> Alb</a:t>
            </a:r>
            <a:endParaRPr lang="ru-RU" sz="4000" b="1" i="1" dirty="0">
              <a:solidFill>
                <a:srgbClr val="17A4B7"/>
              </a:solidFill>
            </a:endParaRPr>
          </a:p>
        </p:txBody>
      </p:sp>
      <p:pic>
        <p:nvPicPr>
          <p:cNvPr id="16386" name="Picture 2" descr="Картинка 6 из 4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492966" cy="444236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 w="38100">
                  <a:noFill/>
                </a:ln>
                <a:solidFill>
                  <a:srgbClr val="17A4B7"/>
                </a:solidFill>
              </a:rPr>
              <a:t>Die </a:t>
            </a:r>
            <a:r>
              <a:rPr lang="en-US" sz="4000" b="1" i="1" dirty="0" err="1" smtClean="0">
                <a:ln w="38100">
                  <a:noFill/>
                </a:ln>
                <a:solidFill>
                  <a:srgbClr val="17A4B7"/>
                </a:solidFill>
              </a:rPr>
              <a:t>Rheinpfalz</a:t>
            </a:r>
            <a:endParaRPr lang="ru-RU" sz="4000" b="1" i="1" dirty="0">
              <a:ln w="38100">
                <a:noFill/>
              </a:ln>
              <a:solidFill>
                <a:srgbClr val="17A4B7"/>
              </a:solidFill>
            </a:endParaRPr>
          </a:p>
        </p:txBody>
      </p:sp>
      <p:pic>
        <p:nvPicPr>
          <p:cNvPr id="15362" name="Picture 2" descr="Картинка 25 из 1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1587" y="1384252"/>
            <a:ext cx="6854789" cy="5141092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>
                  <a:noFill/>
                  <a:prstDash val="sysDash"/>
                </a:ln>
                <a:solidFill>
                  <a:srgbClr val="17A4B7"/>
                </a:solidFill>
              </a:rPr>
              <a:t>Die Eifel</a:t>
            </a:r>
            <a:endParaRPr lang="ru-RU" sz="4000" b="1" i="1" dirty="0">
              <a:ln>
                <a:noFill/>
                <a:prstDash val="sysDash"/>
              </a:ln>
              <a:solidFill>
                <a:srgbClr val="17A4B7"/>
              </a:solidFill>
            </a:endParaRPr>
          </a:p>
        </p:txBody>
      </p:sp>
      <p:pic>
        <p:nvPicPr>
          <p:cNvPr id="14338" name="Picture 2" descr="Картинка 2 из 19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3" y="1715901"/>
            <a:ext cx="5928046" cy="4453125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1045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 w="19050">
                  <a:noFill/>
                </a:ln>
                <a:solidFill>
                  <a:srgbClr val="17A4B7"/>
                </a:solidFill>
              </a:rPr>
              <a:t>Der </a:t>
            </a:r>
            <a:r>
              <a:rPr lang="en-US" sz="4000" b="1" i="1" dirty="0" err="1" smtClean="0">
                <a:ln w="19050">
                  <a:noFill/>
                </a:ln>
                <a:solidFill>
                  <a:srgbClr val="17A4B7"/>
                </a:solidFill>
              </a:rPr>
              <a:t>Westerwald</a:t>
            </a:r>
            <a:endParaRPr lang="ru-RU" sz="4000" b="1" i="1" dirty="0">
              <a:ln w="19050">
                <a:noFill/>
              </a:ln>
              <a:solidFill>
                <a:srgbClr val="17A4B7"/>
              </a:solidFill>
            </a:endParaRPr>
          </a:p>
        </p:txBody>
      </p:sp>
      <p:pic>
        <p:nvPicPr>
          <p:cNvPr id="13314" name="Picture 2" descr="Картинка 5 из 6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9975" y="1484784"/>
            <a:ext cx="7243599" cy="4824536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86409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>
                  <a:solidFill>
                    <a:schemeClr val="accent3">
                      <a:lumMod val="40000"/>
                      <a:lumOff val="60000"/>
                    </a:schemeClr>
                  </a:solidFill>
                  <a:prstDash val="sysDot"/>
                </a:ln>
                <a:solidFill>
                  <a:srgbClr val="17A4B7"/>
                </a:solidFill>
              </a:rPr>
              <a:t>Das </a:t>
            </a:r>
            <a:r>
              <a:rPr lang="en-US" sz="4000" b="1" i="1" dirty="0" err="1" smtClean="0">
                <a:ln>
                  <a:solidFill>
                    <a:schemeClr val="accent3">
                      <a:lumMod val="40000"/>
                      <a:lumOff val="60000"/>
                    </a:schemeClr>
                  </a:solidFill>
                  <a:prstDash val="sysDot"/>
                </a:ln>
                <a:solidFill>
                  <a:srgbClr val="17A4B7"/>
                </a:solidFill>
              </a:rPr>
              <a:t>Ruhrgebiet</a:t>
            </a:r>
            <a:endParaRPr lang="ru-RU" sz="4000" b="1" i="1" dirty="0">
              <a:ln>
                <a:solidFill>
                  <a:schemeClr val="accent3">
                    <a:lumMod val="40000"/>
                    <a:lumOff val="60000"/>
                  </a:schemeClr>
                </a:solidFill>
                <a:prstDash val="sysDot"/>
              </a:ln>
              <a:solidFill>
                <a:srgbClr val="17A4B7"/>
              </a:solidFill>
            </a:endParaRPr>
          </a:p>
        </p:txBody>
      </p:sp>
      <p:pic>
        <p:nvPicPr>
          <p:cNvPr id="12290" name="Picture 2" descr="Картинка 1 из 14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7" y="1645560"/>
            <a:ext cx="6313060" cy="4725913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rgbClr val="17A4B7"/>
            </a:solidFill>
          </a:ln>
        </p:spPr>
        <p:txBody>
          <a:bodyPr>
            <a:normAutofit/>
          </a:bodyPr>
          <a:lstStyle/>
          <a:p>
            <a:r>
              <a:rPr lang="en-US" sz="4000" b="1" i="1" dirty="0" smtClean="0">
                <a:ln w="19050">
                  <a:noFill/>
                </a:ln>
                <a:solidFill>
                  <a:srgbClr val="17A4B7"/>
                </a:solidFill>
              </a:rPr>
              <a:t>Das </a:t>
            </a:r>
            <a:r>
              <a:rPr lang="en-US" sz="4000" b="1" i="1" dirty="0" err="1" smtClean="0">
                <a:ln w="19050">
                  <a:noFill/>
                </a:ln>
                <a:solidFill>
                  <a:srgbClr val="17A4B7"/>
                </a:solidFill>
              </a:rPr>
              <a:t>Münsterland</a:t>
            </a:r>
            <a:endParaRPr lang="ru-RU" sz="4000" b="1" i="1" dirty="0">
              <a:ln w="19050">
                <a:noFill/>
              </a:ln>
              <a:solidFill>
                <a:srgbClr val="17A4B7"/>
              </a:solidFill>
            </a:endParaRPr>
          </a:p>
        </p:txBody>
      </p:sp>
      <p:pic>
        <p:nvPicPr>
          <p:cNvPr id="11266" name="Picture 2" descr="Картинка 5 из 5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5046985" cy="3785238"/>
          </a:xfrm>
          <a:prstGeom prst="round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104</Words>
  <Application>Microsoft Office PowerPoint</Application>
  <PresentationFormat>Экран (4:3)</PresentationFormat>
  <Paragraphs>38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Элективный курс  “Die deutschen Landschaften”</vt:lpstr>
      <vt:lpstr>Der Bodensee</vt:lpstr>
      <vt:lpstr>Der Schwarzwald</vt:lpstr>
      <vt:lpstr>Die Schwäbische Alb</vt:lpstr>
      <vt:lpstr>Die Rheinpfalz</vt:lpstr>
      <vt:lpstr>Die Eifel</vt:lpstr>
      <vt:lpstr>Der Westerwald</vt:lpstr>
      <vt:lpstr>Das Ruhrgebiet</vt:lpstr>
      <vt:lpstr>Das Münsterland</vt:lpstr>
      <vt:lpstr>Der Teutoburger Wald</vt:lpstr>
      <vt:lpstr>Die Lüneburger Heide</vt:lpstr>
      <vt:lpstr>Ostfriesland und seine Inseln</vt:lpstr>
      <vt:lpstr>Der Harz</vt:lpstr>
      <vt:lpstr>Das Elbsandsteingebirge ( die Sächsische Schweiz)</vt:lpstr>
      <vt:lpstr>Der Spreewald</vt:lpstr>
      <vt:lpstr>Die Romantische Straße</vt:lpstr>
      <vt:lpstr>Das Vogtland</vt:lpstr>
      <vt:lpstr>Der Thüringer Wald</vt:lpstr>
      <vt:lpstr>Источники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Нина</cp:lastModifiedBy>
  <cp:revision>145</cp:revision>
  <dcterms:modified xsi:type="dcterms:W3CDTF">2012-05-12T17:38:01Z</dcterms:modified>
</cp:coreProperties>
</file>